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609" r:id="rId2"/>
    <p:sldId id="634" r:id="rId3"/>
    <p:sldId id="256" r:id="rId4"/>
    <p:sldId id="666" r:id="rId5"/>
    <p:sldId id="300" r:id="rId6"/>
    <p:sldId id="594" r:id="rId7"/>
    <p:sldId id="513" r:id="rId8"/>
    <p:sldId id="470" r:id="rId9"/>
    <p:sldId id="670" r:id="rId10"/>
    <p:sldId id="672" r:id="rId11"/>
    <p:sldId id="673" r:id="rId12"/>
    <p:sldId id="676" r:id="rId13"/>
    <p:sldId id="677" r:id="rId14"/>
    <p:sldId id="678" r:id="rId15"/>
    <p:sldId id="679" r:id="rId16"/>
    <p:sldId id="680" r:id="rId17"/>
    <p:sldId id="681" r:id="rId18"/>
    <p:sldId id="682" r:id="rId19"/>
    <p:sldId id="683" r:id="rId20"/>
    <p:sldId id="524" r:id="rId21"/>
    <p:sldId id="684" r:id="rId22"/>
    <p:sldId id="687" r:id="rId23"/>
    <p:sldId id="685" r:id="rId24"/>
    <p:sldId id="686" r:id="rId25"/>
    <p:sldId id="525" r:id="rId26"/>
    <p:sldId id="691" r:id="rId27"/>
    <p:sldId id="692" r:id="rId28"/>
    <p:sldId id="688" r:id="rId29"/>
    <p:sldId id="689" r:id="rId30"/>
    <p:sldId id="690" r:id="rId31"/>
    <p:sldId id="605" r:id="rId32"/>
    <p:sldId id="576" r:id="rId33"/>
    <p:sldId id="528" r:id="rId34"/>
    <p:sldId id="530" r:id="rId35"/>
    <p:sldId id="693" r:id="rId36"/>
    <p:sldId id="606" r:id="rId37"/>
    <p:sldId id="538" r:id="rId38"/>
    <p:sldId id="696" r:id="rId39"/>
    <p:sldId id="531" r:id="rId40"/>
    <p:sldId id="612" r:id="rId41"/>
    <p:sldId id="698" r:id="rId42"/>
    <p:sldId id="697" r:id="rId43"/>
    <p:sldId id="700" r:id="rId44"/>
    <p:sldId id="540" r:id="rId45"/>
    <p:sldId id="701" r:id="rId46"/>
    <p:sldId id="344" r:id="rId47"/>
    <p:sldId id="541" r:id="rId48"/>
    <p:sldId id="542" r:id="rId49"/>
    <p:sldId id="544" r:id="rId50"/>
    <p:sldId id="702" r:id="rId51"/>
    <p:sldId id="546" r:id="rId52"/>
    <p:sldId id="350" r:id="rId53"/>
    <p:sldId id="703" r:id="rId54"/>
    <p:sldId id="475" r:id="rId55"/>
    <p:sldId id="710" r:id="rId56"/>
    <p:sldId id="711" r:id="rId57"/>
    <p:sldId id="719" r:id="rId58"/>
    <p:sldId id="720" r:id="rId59"/>
    <p:sldId id="617" r:id="rId60"/>
    <p:sldId id="549" r:id="rId61"/>
    <p:sldId id="620" r:id="rId62"/>
    <p:sldId id="631" r:id="rId63"/>
    <p:sldId id="630" r:id="rId64"/>
    <p:sldId id="722" r:id="rId65"/>
    <p:sldId id="629" r:id="rId66"/>
    <p:sldId id="555" r:id="rId67"/>
    <p:sldId id="368" r:id="rId68"/>
    <p:sldId id="724" r:id="rId69"/>
    <p:sldId id="712" r:id="rId70"/>
    <p:sldId id="713" r:id="rId71"/>
    <p:sldId id="714" r:id="rId72"/>
    <p:sldId id="715" r:id="rId73"/>
    <p:sldId id="716" r:id="rId74"/>
    <p:sldId id="709" r:id="rId75"/>
    <p:sldId id="627" r:id="rId76"/>
    <p:sldId id="706" r:id="rId77"/>
    <p:sldId id="707" r:id="rId78"/>
    <p:sldId id="708" r:id="rId79"/>
    <p:sldId id="717" r:id="rId80"/>
    <p:sldId id="718" r:id="rId81"/>
    <p:sldId id="566" r:id="rId82"/>
    <p:sldId id="567" r:id="rId83"/>
    <p:sldId id="705" r:id="rId84"/>
    <p:sldId id="635" r:id="rId85"/>
    <p:sldId id="423" r:id="rId86"/>
    <p:sldId id="721" r:id="rId87"/>
    <p:sldId id="500" r:id="rId88"/>
    <p:sldId id="569" r:id="rId89"/>
    <p:sldId id="613" r:id="rId90"/>
    <p:sldId id="614" r:id="rId91"/>
    <p:sldId id="633" r:id="rId92"/>
    <p:sldId id="615" r:id="rId93"/>
    <p:sldId id="704" r:id="rId94"/>
    <p:sldId id="588" r:id="rId9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nny duchet" initials="fd" lastIdx="0" clrIdx="0">
    <p:extLst>
      <p:ext uri="{19B8F6BF-5375-455C-9EA6-DF929625EA0E}">
        <p15:presenceInfo xmlns:p15="http://schemas.microsoft.com/office/powerpoint/2012/main" userId="S-1-5-21-3271387527-1169452153-3260725322-11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FCC00"/>
    <a:srgbClr val="FF9933"/>
    <a:srgbClr val="D2986D"/>
    <a:srgbClr val="FFCCCC"/>
    <a:srgbClr val="FFFFCC"/>
    <a:srgbClr val="FF7C8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858000-FB48-49C8-9F35-BF200CB14AAB}" v="3" dt="2026-01-11T07:03:12.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314" autoAdjust="0"/>
  </p:normalViewPr>
  <p:slideViewPr>
    <p:cSldViewPr snapToGrid="0">
      <p:cViewPr varScale="1">
        <p:scale>
          <a:sx n="66" d="100"/>
          <a:sy n="66" d="100"/>
        </p:scale>
        <p:origin x="653"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IEUR, DENIS" userId="b8327a48-983a-4285-821f-73fb184eafe0" providerId="ADAL" clId="{94858000-FB48-49C8-9F35-BF200CB14AAB}"/>
    <pc:docChg chg="delSld">
      <pc:chgData name="LESIEUR, DENIS" userId="b8327a48-983a-4285-821f-73fb184eafe0" providerId="ADAL" clId="{94858000-FB48-49C8-9F35-BF200CB14AAB}" dt="2026-01-11T07:02:47.596" v="3" actId="47"/>
      <pc:docMkLst>
        <pc:docMk/>
      </pc:docMkLst>
      <pc:sldChg chg="del">
        <pc:chgData name="LESIEUR, DENIS" userId="b8327a48-983a-4285-821f-73fb184eafe0" providerId="ADAL" clId="{94858000-FB48-49C8-9F35-BF200CB14AAB}" dt="2026-01-11T07:02:39.974" v="2" actId="47"/>
        <pc:sldMkLst>
          <pc:docMk/>
          <pc:sldMk cId="2602375598" sldId="496"/>
        </pc:sldMkLst>
      </pc:sldChg>
      <pc:sldChg chg="del">
        <pc:chgData name="LESIEUR, DENIS" userId="b8327a48-983a-4285-821f-73fb184eafe0" providerId="ADAL" clId="{94858000-FB48-49C8-9F35-BF200CB14AAB}" dt="2026-01-11T07:02:47.596" v="3" actId="47"/>
        <pc:sldMkLst>
          <pc:docMk/>
          <pc:sldMk cId="1895159943" sldId="527"/>
        </pc:sldMkLst>
      </pc:sldChg>
      <pc:sldChg chg="del">
        <pc:chgData name="LESIEUR, DENIS" userId="b8327a48-983a-4285-821f-73fb184eafe0" providerId="ADAL" clId="{94858000-FB48-49C8-9F35-BF200CB14AAB}" dt="2026-01-11T07:01:08.507" v="0" actId="47"/>
        <pc:sldMkLst>
          <pc:docMk/>
          <pc:sldMk cId="2480022371" sldId="665"/>
        </pc:sldMkLst>
      </pc:sldChg>
      <pc:sldChg chg="del">
        <pc:chgData name="LESIEUR, DENIS" userId="b8327a48-983a-4285-821f-73fb184eafe0" providerId="ADAL" clId="{94858000-FB48-49C8-9F35-BF200CB14AAB}" dt="2026-01-11T07:01:12.558" v="1" actId="47"/>
        <pc:sldMkLst>
          <pc:docMk/>
          <pc:sldMk cId="2488929966" sldId="7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C3E54-3612-483C-AEFD-B88853996C9B}" type="datetimeFigureOut">
              <a:rPr lang="en-GB" smtClean="0"/>
              <a:t>09/01/2026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41D1D-B0C6-487A-A3D9-34E5B6209B89}" type="slidenum">
              <a:rPr lang="en-GB" smtClean="0"/>
              <a:t>‹N°›</a:t>
            </a:fld>
            <a:endParaRPr lang="en-GB"/>
          </a:p>
        </p:txBody>
      </p:sp>
    </p:spTree>
    <p:extLst>
      <p:ext uri="{BB962C8B-B14F-4D97-AF65-F5344CB8AC3E}">
        <p14:creationId xmlns:p14="http://schemas.microsoft.com/office/powerpoint/2010/main" val="313420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0" dirty="0"/>
              <a:t>Monsieur le vice-président du Conseil Régional, Maire de Blois (cher Marc)</a:t>
            </a:r>
          </a:p>
          <a:p>
            <a:r>
              <a:rPr lang="fr-FR" sz="1800" b="0" noProof="0" dirty="0">
                <a:effectLst/>
                <a:latin typeface="Calibri" panose="020F0502020204030204" pitchFamily="34" charset="0"/>
                <a:ea typeface="Calibri" panose="020F0502020204030204" pitchFamily="34" charset="0"/>
              </a:rPr>
              <a:t>Madame la Présidente de l'Association des Maires de Loir-et-Cher, Vice–Présidente du Conseil Départemental (chère Catherine LHERITIER)</a:t>
            </a:r>
          </a:p>
          <a:p>
            <a:r>
              <a:rPr lang="fr-FR" sz="1800" b="0" noProof="0" dirty="0">
                <a:effectLst/>
                <a:latin typeface="Calibri" panose="020F0502020204030204" pitchFamily="34" charset="0"/>
                <a:ea typeface="Calibri" panose="020F0502020204030204" pitchFamily="34" charset="0"/>
              </a:rPr>
              <a:t>Monsieur le </a:t>
            </a:r>
            <a:r>
              <a:rPr lang="fr-FR" sz="1800" b="0" dirty="0">
                <a:effectLst/>
                <a:latin typeface="Roboto" panose="02000000000000000000" pitchFamily="2" charset="0"/>
                <a:ea typeface="Calibri" panose="020F0502020204030204" pitchFamily="34" charset="0"/>
                <a:cs typeface="Calibri" panose="020F0502020204030204" pitchFamily="34" charset="0"/>
              </a:rPr>
              <a:t>Conseiller Départemental (cher Yves LECUIR)</a:t>
            </a:r>
            <a:endParaRPr lang="fr-FR" b="0" noProof="0" dirty="0"/>
          </a:p>
          <a:p>
            <a:r>
              <a:rPr lang="fr-FR" b="0" noProof="0" dirty="0"/>
              <a:t>Monsieur le Président d’Agglopolys (cher Christophe DEGRUELLE),</a:t>
            </a:r>
          </a:p>
          <a:p>
            <a:r>
              <a:rPr lang="fr-FR" b="1" noProof="0" dirty="0"/>
              <a:t>Madame la suppléante collaboratrice du député Marc FESNEAU (chère Mathilde DESJONQUÈRE)</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3</a:t>
            </a:fld>
            <a:endParaRPr lang="en-GB"/>
          </a:p>
        </p:txBody>
      </p:sp>
    </p:spTree>
    <p:extLst>
      <p:ext uri="{BB962C8B-B14F-4D97-AF65-F5344CB8AC3E}">
        <p14:creationId xmlns:p14="http://schemas.microsoft.com/office/powerpoint/2010/main" val="410119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C3FC-581C-4173-02D9-068845073D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E94AEB-D6F0-0EEF-3D40-21EDE4F9F8C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A4288C-94AF-AF83-BE3D-7E8D7D0D25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dire que certains, &lt;CR&gt;en Europe (Serbie, Hongrie) ou &lt;CR&gt;en France, trouvent tout ou partie de ces zéros inspirants … Le pire est que l’interventionnisme à outrance de Trump semble maintenant en rebuter certains alors que tout le monde sait ce qu’on peut attendre d’un nationaliste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r>
          </a:p>
        </p:txBody>
      </p:sp>
      <p:sp>
        <p:nvSpPr>
          <p:cNvPr id="4" name="Espace réservé du numéro de diapositive 3">
            <a:extLst>
              <a:ext uri="{FF2B5EF4-FFF2-40B4-BE49-F238E27FC236}">
                <a16:creationId xmlns:a16="http://schemas.microsoft.com/office/drawing/2014/main" id="{5337C943-D2DD-68AD-FA3C-4E68D528E15F}"/>
              </a:ext>
            </a:extLst>
          </p:cNvPr>
          <p:cNvSpPr>
            <a:spLocks noGrp="1"/>
          </p:cNvSpPr>
          <p:nvPr>
            <p:ph type="sldNum" sz="quarter" idx="5"/>
          </p:nvPr>
        </p:nvSpPr>
        <p:spPr/>
        <p:txBody>
          <a:bodyPr/>
          <a:lstStyle/>
          <a:p>
            <a:fld id="{5E041D1D-B0C6-487A-A3D9-34E5B6209B89}" type="slidenum">
              <a:rPr lang="en-GB" smtClean="0"/>
              <a:t>12</a:t>
            </a:fld>
            <a:endParaRPr lang="en-GB"/>
          </a:p>
        </p:txBody>
      </p:sp>
    </p:spTree>
    <p:extLst>
      <p:ext uri="{BB962C8B-B14F-4D97-AF65-F5344CB8AC3E}">
        <p14:creationId xmlns:p14="http://schemas.microsoft.com/office/powerpoint/2010/main" val="353505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50084-5FEE-458F-BDA7-59B0C4842A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F7516C-EC77-394C-5519-545218D8F5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3FDE7B-5E6C-243D-29BF-61240F8EC3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C’est pourtant en France&lt;CR&gt; que l’on retrouve des politiciens, qui demandent toujours plus de probité de la part des étrangers. Et qui se font rattraper avec raison par la justice…. Plusieurs fois pour certains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REM Quand on vient pour la 10</a:t>
            </a:r>
            <a:r>
              <a:rPr lang="fr-FR" baseline="30000" dirty="0"/>
              <a:t>ème</a:t>
            </a:r>
            <a:r>
              <a:rPr lang="fr-FR" dirty="0"/>
              <a:t> fois devant le même tribunal pour les mêmes choses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 donnant la certitude à celui qui enfreint la loi à de multiples reprises que cette fois-ci, il sera obligé d’assumer ses responsabilités.</a:t>
            </a:r>
          </a:p>
        </p:txBody>
      </p:sp>
      <p:sp>
        <p:nvSpPr>
          <p:cNvPr id="4" name="Espace réservé du numéro de diapositive 3">
            <a:extLst>
              <a:ext uri="{FF2B5EF4-FFF2-40B4-BE49-F238E27FC236}">
                <a16:creationId xmlns:a16="http://schemas.microsoft.com/office/drawing/2014/main" id="{1190DFF3-90DA-BC35-8712-BF47E03BCCB1}"/>
              </a:ext>
            </a:extLst>
          </p:cNvPr>
          <p:cNvSpPr>
            <a:spLocks noGrp="1"/>
          </p:cNvSpPr>
          <p:nvPr>
            <p:ph type="sldNum" sz="quarter" idx="5"/>
          </p:nvPr>
        </p:nvSpPr>
        <p:spPr/>
        <p:txBody>
          <a:bodyPr/>
          <a:lstStyle/>
          <a:p>
            <a:fld id="{5E041D1D-B0C6-487A-A3D9-34E5B6209B89}" type="slidenum">
              <a:rPr lang="en-GB" smtClean="0"/>
              <a:t>13</a:t>
            </a:fld>
            <a:endParaRPr lang="en-GB"/>
          </a:p>
        </p:txBody>
      </p:sp>
    </p:spTree>
    <p:extLst>
      <p:ext uri="{BB962C8B-B14F-4D97-AF65-F5344CB8AC3E}">
        <p14:creationId xmlns:p14="http://schemas.microsoft.com/office/powerpoint/2010/main" val="207626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7DA4-89EC-E7C1-3FC7-A0C0B21EC1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FDBD86-8B32-3D3E-10E9-0F203DB4AEE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62B807-ADAA-483E-50A6-E5E8B7DDA8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puisque nous sommes en France, &lt;CR&gt;comment ne pas évoquer nos problèmes de financement avec des élus incapables de s’entendre pour la 2</a:t>
            </a:r>
            <a:r>
              <a:rPr lang="fr-FR" baseline="30000" dirty="0"/>
              <a:t>ème</a:t>
            </a:r>
            <a:r>
              <a:rPr lang="fr-FR" dirty="0"/>
              <a:t> année consécutive pour voter un budget à l’Etat, budget qui ne sera certainement pas encore équilibré, comme c’est le cas depuis plus de 50 ans (1974), à la différence de celui des autres collectivités dites locales…</a:t>
            </a:r>
          </a:p>
        </p:txBody>
      </p:sp>
      <p:sp>
        <p:nvSpPr>
          <p:cNvPr id="4" name="Espace réservé du numéro de diapositive 3">
            <a:extLst>
              <a:ext uri="{FF2B5EF4-FFF2-40B4-BE49-F238E27FC236}">
                <a16:creationId xmlns:a16="http://schemas.microsoft.com/office/drawing/2014/main" id="{958072D9-44EE-E80C-4D47-5473689D199E}"/>
              </a:ext>
            </a:extLst>
          </p:cNvPr>
          <p:cNvSpPr>
            <a:spLocks noGrp="1"/>
          </p:cNvSpPr>
          <p:nvPr>
            <p:ph type="sldNum" sz="quarter" idx="5"/>
          </p:nvPr>
        </p:nvSpPr>
        <p:spPr/>
        <p:txBody>
          <a:bodyPr/>
          <a:lstStyle/>
          <a:p>
            <a:fld id="{5E041D1D-B0C6-487A-A3D9-34E5B6209B89}" type="slidenum">
              <a:rPr lang="en-GB" smtClean="0"/>
              <a:t>14</a:t>
            </a:fld>
            <a:endParaRPr lang="en-GB"/>
          </a:p>
        </p:txBody>
      </p:sp>
    </p:spTree>
    <p:extLst>
      <p:ext uri="{BB962C8B-B14F-4D97-AF65-F5344CB8AC3E}">
        <p14:creationId xmlns:p14="http://schemas.microsoft.com/office/powerpoint/2010/main" val="2070873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A231D-8A31-0881-0D18-F2F3F20F38B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EB56E7-D918-44DC-5293-C86194E30F9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B91431-77F3-8E4D-EC76-EFE7C9E87E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Et ce malgré les chausse-trappes imposées par l’Etat &lt;CR&gt;aux collectivités comme le financement des écoles privées, qui non seulement grève nos budgets mais diminue aussi nos effectifs en entrainant la fermeture de classes dans nos petites communes.(…)</a:t>
            </a:r>
          </a:p>
        </p:txBody>
      </p:sp>
      <p:sp>
        <p:nvSpPr>
          <p:cNvPr id="4" name="Espace réservé du numéro de diapositive 3">
            <a:extLst>
              <a:ext uri="{FF2B5EF4-FFF2-40B4-BE49-F238E27FC236}">
                <a16:creationId xmlns:a16="http://schemas.microsoft.com/office/drawing/2014/main" id="{B237F346-466B-E251-A9DA-561E7BF3EC16}"/>
              </a:ext>
            </a:extLst>
          </p:cNvPr>
          <p:cNvSpPr>
            <a:spLocks noGrp="1"/>
          </p:cNvSpPr>
          <p:nvPr>
            <p:ph type="sldNum" sz="quarter" idx="5"/>
          </p:nvPr>
        </p:nvSpPr>
        <p:spPr/>
        <p:txBody>
          <a:bodyPr/>
          <a:lstStyle/>
          <a:p>
            <a:fld id="{5E041D1D-B0C6-487A-A3D9-34E5B6209B89}" type="slidenum">
              <a:rPr lang="en-GB" smtClean="0"/>
              <a:t>15</a:t>
            </a:fld>
            <a:endParaRPr lang="en-GB"/>
          </a:p>
        </p:txBody>
      </p:sp>
    </p:spTree>
    <p:extLst>
      <p:ext uri="{BB962C8B-B14F-4D97-AF65-F5344CB8AC3E}">
        <p14:creationId xmlns:p14="http://schemas.microsoft.com/office/powerpoint/2010/main" val="1913929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BB777-0C97-2A30-8067-F1543C5B11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7B9D7D6-C26E-F3A9-1CDF-2902CADD60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6F99297-9868-E990-43E7-04C6AD3EBD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qui avait voulu cela en arrivant au Ministère de l’Education Nationale: un certain François Bayrou, depuis empêtré &lt;CR&gt;dans un scandale autrement plus grave.</a:t>
            </a:r>
          </a:p>
        </p:txBody>
      </p:sp>
      <p:sp>
        <p:nvSpPr>
          <p:cNvPr id="4" name="Espace réservé du numéro de diapositive 3">
            <a:extLst>
              <a:ext uri="{FF2B5EF4-FFF2-40B4-BE49-F238E27FC236}">
                <a16:creationId xmlns:a16="http://schemas.microsoft.com/office/drawing/2014/main" id="{CAB688B9-1B42-6ABC-2962-261818FB0BA7}"/>
              </a:ext>
            </a:extLst>
          </p:cNvPr>
          <p:cNvSpPr>
            <a:spLocks noGrp="1"/>
          </p:cNvSpPr>
          <p:nvPr>
            <p:ph type="sldNum" sz="quarter" idx="5"/>
          </p:nvPr>
        </p:nvSpPr>
        <p:spPr/>
        <p:txBody>
          <a:bodyPr/>
          <a:lstStyle/>
          <a:p>
            <a:fld id="{5E041D1D-B0C6-487A-A3D9-34E5B6209B89}" type="slidenum">
              <a:rPr lang="en-GB" smtClean="0"/>
              <a:t>16</a:t>
            </a:fld>
            <a:endParaRPr lang="en-GB"/>
          </a:p>
        </p:txBody>
      </p:sp>
    </p:spTree>
    <p:extLst>
      <p:ext uri="{BB962C8B-B14F-4D97-AF65-F5344CB8AC3E}">
        <p14:creationId xmlns:p14="http://schemas.microsoft.com/office/powerpoint/2010/main" val="3185140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D51AB-7AD0-35B4-5CF9-1D763AC409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DD7E0D-7352-CBDB-F457-D9C1DE2D926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CBFA93F-0C20-45D6-02D9-03643535C4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qui avait voulu cela en arrivant au Ministère de l’Education Nationale: un certain François Bayrou, depuis empêtré dans un scandale autrement plus grave.</a:t>
            </a:r>
          </a:p>
        </p:txBody>
      </p:sp>
      <p:sp>
        <p:nvSpPr>
          <p:cNvPr id="4" name="Espace réservé du numéro de diapositive 3">
            <a:extLst>
              <a:ext uri="{FF2B5EF4-FFF2-40B4-BE49-F238E27FC236}">
                <a16:creationId xmlns:a16="http://schemas.microsoft.com/office/drawing/2014/main" id="{6B345FD2-F9E0-B9D3-D481-ADCB25372A12}"/>
              </a:ext>
            </a:extLst>
          </p:cNvPr>
          <p:cNvSpPr>
            <a:spLocks noGrp="1"/>
          </p:cNvSpPr>
          <p:nvPr>
            <p:ph type="sldNum" sz="quarter" idx="5"/>
          </p:nvPr>
        </p:nvSpPr>
        <p:spPr/>
        <p:txBody>
          <a:bodyPr/>
          <a:lstStyle/>
          <a:p>
            <a:fld id="{5E041D1D-B0C6-487A-A3D9-34E5B6209B89}" type="slidenum">
              <a:rPr lang="en-GB" smtClean="0"/>
              <a:t>17</a:t>
            </a:fld>
            <a:endParaRPr lang="en-GB"/>
          </a:p>
        </p:txBody>
      </p:sp>
    </p:spTree>
    <p:extLst>
      <p:ext uri="{BB962C8B-B14F-4D97-AF65-F5344CB8AC3E}">
        <p14:creationId xmlns:p14="http://schemas.microsoft.com/office/powerpoint/2010/main" val="1639750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7AC5-9596-888E-98C0-DE4F9F8CC5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22678F-AD3E-F919-0848-3CAA254DE6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88C245F-AD61-5609-95A1-9291207735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comme on parle des jeunes, je voulais mettre en exergue ceux qui savent se mobiliser, notamment pour la planète, &lt;CR&gt;qui a malheureusement encore battu des records de chaleur cette année.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Je veux parler de la &lt;CR&gt;pétition pour la vie de tout le monde, agriculteurs compris.</a:t>
            </a:r>
          </a:p>
        </p:txBody>
      </p:sp>
      <p:sp>
        <p:nvSpPr>
          <p:cNvPr id="4" name="Espace réservé du numéro de diapositive 3">
            <a:extLst>
              <a:ext uri="{FF2B5EF4-FFF2-40B4-BE49-F238E27FC236}">
                <a16:creationId xmlns:a16="http://schemas.microsoft.com/office/drawing/2014/main" id="{EB3BA53E-C78B-D0E4-0EDD-2BB2D2D2BE8A}"/>
              </a:ext>
            </a:extLst>
          </p:cNvPr>
          <p:cNvSpPr>
            <a:spLocks noGrp="1"/>
          </p:cNvSpPr>
          <p:nvPr>
            <p:ph type="sldNum" sz="quarter" idx="5"/>
          </p:nvPr>
        </p:nvSpPr>
        <p:spPr/>
        <p:txBody>
          <a:bodyPr/>
          <a:lstStyle/>
          <a:p>
            <a:fld id="{5E041D1D-B0C6-487A-A3D9-34E5B6209B89}" type="slidenum">
              <a:rPr lang="en-GB" smtClean="0"/>
              <a:t>18</a:t>
            </a:fld>
            <a:endParaRPr lang="en-GB"/>
          </a:p>
        </p:txBody>
      </p:sp>
    </p:spTree>
    <p:extLst>
      <p:ext uri="{BB962C8B-B14F-4D97-AF65-F5344CB8AC3E}">
        <p14:creationId xmlns:p14="http://schemas.microsoft.com/office/powerpoint/2010/main" val="1400435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AB538-9B29-9B12-7A25-2DB2B12F0E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5321B5-4BBE-0736-0A4D-CD20C8472A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2E15BA-E110-1DDB-C248-F04A9B4BD0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Mais ça semble visiblement encore très compliqué avec la priorité donnée à l’économie au détriment de la santé et les reculs de nos gouvernements et de l’Union Européenne sur les autorisations de pesticides ou sur le moteur thermique, notamment.</a:t>
            </a:r>
          </a:p>
        </p:txBody>
      </p:sp>
      <p:sp>
        <p:nvSpPr>
          <p:cNvPr id="4" name="Espace réservé du numéro de diapositive 3">
            <a:extLst>
              <a:ext uri="{FF2B5EF4-FFF2-40B4-BE49-F238E27FC236}">
                <a16:creationId xmlns:a16="http://schemas.microsoft.com/office/drawing/2014/main" id="{D16A28C6-8286-793C-CF71-839C01392CDD}"/>
              </a:ext>
            </a:extLst>
          </p:cNvPr>
          <p:cNvSpPr>
            <a:spLocks noGrp="1"/>
          </p:cNvSpPr>
          <p:nvPr>
            <p:ph type="sldNum" sz="quarter" idx="5"/>
          </p:nvPr>
        </p:nvSpPr>
        <p:spPr/>
        <p:txBody>
          <a:bodyPr/>
          <a:lstStyle/>
          <a:p>
            <a:fld id="{5E041D1D-B0C6-487A-A3D9-34E5B6209B89}" type="slidenum">
              <a:rPr lang="en-GB" smtClean="0"/>
              <a:t>19</a:t>
            </a:fld>
            <a:endParaRPr lang="en-GB"/>
          </a:p>
        </p:txBody>
      </p:sp>
    </p:spTree>
    <p:extLst>
      <p:ext uri="{BB962C8B-B14F-4D97-AF65-F5344CB8AC3E}">
        <p14:creationId xmlns:p14="http://schemas.microsoft.com/office/powerpoint/2010/main" val="1962784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Revenons maintenant dans notre village.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Au 31 décembre 2025, il y avait&lt;CR&gt; 1444 électeurs enregistrés sur la liste électorale principale de la commune. Avec toujours une majorité de femmes (&lt;CR&gt;749 contre &lt;CR&gt;695), l’écart ayant encore augmenté par rapport à l’an dernier: on perd toujours plus d’électeurs que d’électrices …</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20</a:t>
            </a:fld>
            <a:endParaRPr lang="en-GB"/>
          </a:p>
        </p:txBody>
      </p:sp>
    </p:spTree>
    <p:extLst>
      <p:ext uri="{BB962C8B-B14F-4D97-AF65-F5344CB8AC3E}">
        <p14:creationId xmlns:p14="http://schemas.microsoft.com/office/powerpoint/2010/main" val="234196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81AC3-5401-445B-2191-89A7F760B5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EC5BAD-5C12-DC94-4D93-0A00E62A2F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50A541D-3FE6-014E-E1BF-3FE13D86B0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Tous n’ont maintenant qu’une attente, les élections municipales des 15 et 22 mars prochain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Compte tenu de la période actuelle, je n’en parlerai pas beaucoup plus.</a:t>
            </a:r>
          </a:p>
        </p:txBody>
      </p:sp>
      <p:sp>
        <p:nvSpPr>
          <p:cNvPr id="4" name="Espace réservé du numéro de diapositive 3">
            <a:extLst>
              <a:ext uri="{FF2B5EF4-FFF2-40B4-BE49-F238E27FC236}">
                <a16:creationId xmlns:a16="http://schemas.microsoft.com/office/drawing/2014/main" id="{3B645F9D-9CCC-EBF6-2FC9-65208FF8CAC4}"/>
              </a:ext>
            </a:extLst>
          </p:cNvPr>
          <p:cNvSpPr>
            <a:spLocks noGrp="1"/>
          </p:cNvSpPr>
          <p:nvPr>
            <p:ph type="sldNum" sz="quarter" idx="5"/>
          </p:nvPr>
        </p:nvSpPr>
        <p:spPr/>
        <p:txBody>
          <a:bodyPr/>
          <a:lstStyle/>
          <a:p>
            <a:fld id="{5E041D1D-B0C6-487A-A3D9-34E5B6209B89}" type="slidenum">
              <a:rPr lang="en-GB" smtClean="0"/>
              <a:t>21</a:t>
            </a:fld>
            <a:endParaRPr lang="en-GB"/>
          </a:p>
        </p:txBody>
      </p:sp>
    </p:spTree>
    <p:extLst>
      <p:ext uri="{BB962C8B-B14F-4D97-AF65-F5344CB8AC3E}">
        <p14:creationId xmlns:p14="http://schemas.microsoft.com/office/powerpoint/2010/main" val="77322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5241E-4FE2-FCEC-ED5A-415A5C67B5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E089132-C517-8898-2969-3D27614FDB9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253D8DE-10D7-21DE-9B7D-34F863F1A463}"/>
              </a:ext>
            </a:extLst>
          </p:cNvPr>
          <p:cNvSpPr>
            <a:spLocks noGrp="1"/>
          </p:cNvSpPr>
          <p:nvPr>
            <p:ph type="body" idx="1"/>
          </p:nvPr>
        </p:nvSpPr>
        <p:spPr/>
        <p:txBody>
          <a:bodyPr/>
          <a:lstStyle/>
          <a:p>
            <a:r>
              <a:rPr lang="fr-FR" sz="1800" noProof="0" dirty="0"/>
              <a:t>Mesdames et messieurs les maires ou adjoints (chers collègues)</a:t>
            </a:r>
          </a:p>
          <a:p>
            <a:r>
              <a:rPr lang="fr-FR" sz="1800" noProof="0" dirty="0"/>
              <a:t>Mesdames et messieurs les conseillers municipaux</a:t>
            </a:r>
          </a:p>
          <a:p>
            <a:r>
              <a:rPr lang="fr-FR" sz="1800" noProof="0" dirty="0"/>
              <a:t>Cher(e)s amis</a:t>
            </a:r>
          </a:p>
          <a:p>
            <a:r>
              <a:rPr lang="fr-FR" sz="1800" noProof="0" dirty="0"/>
              <a:t>Je suis très heureux de vous accueillir dans notre salle polyvalente pour vous souhaiter une très bonne année 2026</a:t>
            </a:r>
            <a:endParaRPr lang="fr-FR" b="1" noProof="0" dirty="0"/>
          </a:p>
        </p:txBody>
      </p:sp>
      <p:sp>
        <p:nvSpPr>
          <p:cNvPr id="4" name="Espace réservé du numéro de diapositive 3">
            <a:extLst>
              <a:ext uri="{FF2B5EF4-FFF2-40B4-BE49-F238E27FC236}">
                <a16:creationId xmlns:a16="http://schemas.microsoft.com/office/drawing/2014/main" id="{2EA7A00D-3742-56E0-07F8-DC4964B193F6}"/>
              </a:ext>
            </a:extLst>
          </p:cNvPr>
          <p:cNvSpPr>
            <a:spLocks noGrp="1"/>
          </p:cNvSpPr>
          <p:nvPr>
            <p:ph type="sldNum" sz="quarter" idx="5"/>
          </p:nvPr>
        </p:nvSpPr>
        <p:spPr/>
        <p:txBody>
          <a:bodyPr/>
          <a:lstStyle/>
          <a:p>
            <a:fld id="{5E041D1D-B0C6-487A-A3D9-34E5B6209B89}" type="slidenum">
              <a:rPr lang="en-GB" smtClean="0"/>
              <a:t>4</a:t>
            </a:fld>
            <a:endParaRPr lang="en-GB"/>
          </a:p>
        </p:txBody>
      </p:sp>
    </p:spTree>
    <p:extLst>
      <p:ext uri="{BB962C8B-B14F-4D97-AF65-F5344CB8AC3E}">
        <p14:creationId xmlns:p14="http://schemas.microsoft.com/office/powerpoint/2010/main" val="1844404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0D847-38E5-537F-64FE-3EF0ED21B7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ADD7DD-1A4C-D7F0-3702-FBE65D5501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08DF8C-38B8-16D3-3ACF-727E97B43B6F}"/>
              </a:ext>
            </a:extLst>
          </p:cNvPr>
          <p:cNvSpPr>
            <a:spLocks noGrp="1"/>
          </p:cNvSpPr>
          <p:nvPr>
            <p:ph type="body" idx="1"/>
          </p:nvPr>
        </p:nvSpPr>
        <p:spPr/>
        <p:txBody>
          <a:bodyPr/>
          <a:lstStyle/>
          <a:p>
            <a:r>
              <a:rPr lang="fr-FR" sz="1000" noProof="0" dirty="0"/>
              <a:t>L’année 2025, s’est malheureusement terminée sur 14 décès, dont 1 survenu le jour de Noël.</a:t>
            </a:r>
          </a:p>
          <a:p>
            <a:r>
              <a:rPr lang="fr-FR" sz="1000" noProof="0" dirty="0"/>
              <a:t>Je sais que le départ d’êtres chers est pour les familles une épreuve douloureuse. Je les assure ici de toute ma sympathie. &lt;CR&gt;</a:t>
            </a:r>
          </a:p>
        </p:txBody>
      </p:sp>
      <p:sp>
        <p:nvSpPr>
          <p:cNvPr id="4" name="Espace réservé du numéro de diapositive 3">
            <a:extLst>
              <a:ext uri="{FF2B5EF4-FFF2-40B4-BE49-F238E27FC236}">
                <a16:creationId xmlns:a16="http://schemas.microsoft.com/office/drawing/2014/main" id="{0901D476-18C3-6AEE-39B3-643B3DEA7A72}"/>
              </a:ext>
            </a:extLst>
          </p:cNvPr>
          <p:cNvSpPr>
            <a:spLocks noGrp="1"/>
          </p:cNvSpPr>
          <p:nvPr>
            <p:ph type="sldNum" sz="quarter" idx="5"/>
          </p:nvPr>
        </p:nvSpPr>
        <p:spPr/>
        <p:txBody>
          <a:bodyPr/>
          <a:lstStyle/>
          <a:p>
            <a:fld id="{5E041D1D-B0C6-487A-A3D9-34E5B6209B89}" type="slidenum">
              <a:rPr lang="en-GB" smtClean="0"/>
              <a:t>22</a:t>
            </a:fld>
            <a:endParaRPr lang="en-GB"/>
          </a:p>
        </p:txBody>
      </p:sp>
    </p:spTree>
    <p:extLst>
      <p:ext uri="{BB962C8B-B14F-4D97-AF65-F5344CB8AC3E}">
        <p14:creationId xmlns:p14="http://schemas.microsoft.com/office/powerpoint/2010/main" val="3700806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879B-F77C-2B57-C332-D24C4116AE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41F4CD-702D-B0C0-B15D-0ED79D04E5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5C7EBA-0A27-338B-E98B-9F81AB6EC2AE}"/>
              </a:ext>
            </a:extLst>
          </p:cNvPr>
          <p:cNvSpPr>
            <a:spLocks noGrp="1"/>
          </p:cNvSpPr>
          <p:nvPr>
            <p:ph type="body" idx="1"/>
          </p:nvPr>
        </p:nvSpPr>
        <p:spPr/>
        <p:txBody>
          <a:bodyPr/>
          <a:lstStyle/>
          <a:p>
            <a:r>
              <a:rPr lang="fr-FR" sz="1000" noProof="0" dirty="0"/>
              <a:t>Pour continuer sur un aspect un peu plus joyeux, il y a eu aussi 4 PACS &lt;CR&gt; et 6 mariages&lt;CR&gt; dans notre commune en 2025. Je félicite toutes ces nouvelles familles ! Et je rappelle ici l’une de mes conclusions, lors des différentes cérémonies: nos écoles ont grand besoin d’enfants ….&lt;CR&gt;</a:t>
            </a:r>
          </a:p>
        </p:txBody>
      </p:sp>
      <p:sp>
        <p:nvSpPr>
          <p:cNvPr id="4" name="Espace réservé du numéro de diapositive 3">
            <a:extLst>
              <a:ext uri="{FF2B5EF4-FFF2-40B4-BE49-F238E27FC236}">
                <a16:creationId xmlns:a16="http://schemas.microsoft.com/office/drawing/2014/main" id="{083A8E7D-154E-5E31-BC73-BB44D3D1980E}"/>
              </a:ext>
            </a:extLst>
          </p:cNvPr>
          <p:cNvSpPr>
            <a:spLocks noGrp="1"/>
          </p:cNvSpPr>
          <p:nvPr>
            <p:ph type="sldNum" sz="quarter" idx="5"/>
          </p:nvPr>
        </p:nvSpPr>
        <p:spPr/>
        <p:txBody>
          <a:bodyPr/>
          <a:lstStyle/>
          <a:p>
            <a:fld id="{5E041D1D-B0C6-487A-A3D9-34E5B6209B89}" type="slidenum">
              <a:rPr lang="en-GB" smtClean="0"/>
              <a:t>23</a:t>
            </a:fld>
            <a:endParaRPr lang="en-GB"/>
          </a:p>
        </p:txBody>
      </p:sp>
    </p:spTree>
    <p:extLst>
      <p:ext uri="{BB962C8B-B14F-4D97-AF65-F5344CB8AC3E}">
        <p14:creationId xmlns:p14="http://schemas.microsoft.com/office/powerpoint/2010/main" val="3755833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15866-30E3-7C35-9CC4-944E023079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928390B-ABD0-9088-37D2-B453106211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E53039-DFEB-2C4A-64F1-3A3D9108BC93}"/>
              </a:ext>
            </a:extLst>
          </p:cNvPr>
          <p:cNvSpPr>
            <a:spLocks noGrp="1"/>
          </p:cNvSpPr>
          <p:nvPr>
            <p:ph type="body" idx="1"/>
          </p:nvPr>
        </p:nvSpPr>
        <p:spPr/>
        <p:txBody>
          <a:bodyPr/>
          <a:lstStyle/>
          <a:p>
            <a:r>
              <a:rPr lang="fr-FR" sz="1000" noProof="0" dirty="0"/>
              <a:t>(…) puisqu’il n’y a eu que 9 naissances cette année !&lt;CR&gt;</a:t>
            </a:r>
          </a:p>
        </p:txBody>
      </p:sp>
      <p:sp>
        <p:nvSpPr>
          <p:cNvPr id="4" name="Espace réservé du numéro de diapositive 3">
            <a:extLst>
              <a:ext uri="{FF2B5EF4-FFF2-40B4-BE49-F238E27FC236}">
                <a16:creationId xmlns:a16="http://schemas.microsoft.com/office/drawing/2014/main" id="{0C3E4AFC-02E3-B744-8796-3E5C6B360E91}"/>
              </a:ext>
            </a:extLst>
          </p:cNvPr>
          <p:cNvSpPr>
            <a:spLocks noGrp="1"/>
          </p:cNvSpPr>
          <p:nvPr>
            <p:ph type="sldNum" sz="quarter" idx="5"/>
          </p:nvPr>
        </p:nvSpPr>
        <p:spPr/>
        <p:txBody>
          <a:bodyPr/>
          <a:lstStyle/>
          <a:p>
            <a:fld id="{5E041D1D-B0C6-487A-A3D9-34E5B6209B89}" type="slidenum">
              <a:rPr lang="en-GB" smtClean="0"/>
              <a:t>24</a:t>
            </a:fld>
            <a:endParaRPr lang="en-GB"/>
          </a:p>
        </p:txBody>
      </p:sp>
    </p:spTree>
    <p:extLst>
      <p:ext uri="{BB962C8B-B14F-4D97-AF65-F5344CB8AC3E}">
        <p14:creationId xmlns:p14="http://schemas.microsoft.com/office/powerpoint/2010/main" val="3813175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Certains de ces bébés seront peut-être gardés par des assistantes maternelles agréées de la commune. Et depuis le 1</a:t>
            </a:r>
            <a:r>
              <a:rPr lang="fr-FR" baseline="30000" noProof="0" dirty="0"/>
              <a:t>er</a:t>
            </a:r>
            <a:r>
              <a:rPr lang="fr-FR" noProof="0" dirty="0"/>
              <a:t> janvier, suite à la&lt;CR&gt; convention de partenariat que nous avons signé avec la commune&lt;CR&gt; de Villebarou, ces nounous peuvent se former au Relais&lt;CR&gt; Petite Enfance de Villebarou et leurs parents peuvent y bénéficier aussi d’informations dispensées par des professionnel(le)s de la petite enfance.</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25</a:t>
            </a:fld>
            <a:endParaRPr lang="en-GB"/>
          </a:p>
        </p:txBody>
      </p:sp>
    </p:spTree>
    <p:extLst>
      <p:ext uri="{BB962C8B-B14F-4D97-AF65-F5344CB8AC3E}">
        <p14:creationId xmlns:p14="http://schemas.microsoft.com/office/powerpoint/2010/main" val="694494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115B-5CE4-B9CE-A044-338D6EDC7C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2104794-2A2A-7B57-2320-0EA577FD741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AC8A4D5-9117-F9B7-F934-42BDD4614E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Et, à partir de 3 ans, &lt;CR&gt;ils pourront commencer leur vie scolaire dans nos écoles, qui sont partie intégrante du village.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On essaye donc de tout faire pour que les enfants et les adultes qui y travaillent s’y sentent bien et que les enfants puissent étudier dans les moins mauvaises conditions possibles.</a:t>
            </a:r>
          </a:p>
        </p:txBody>
      </p:sp>
      <p:sp>
        <p:nvSpPr>
          <p:cNvPr id="4" name="Espace réservé du numéro de diapositive 3">
            <a:extLst>
              <a:ext uri="{FF2B5EF4-FFF2-40B4-BE49-F238E27FC236}">
                <a16:creationId xmlns:a16="http://schemas.microsoft.com/office/drawing/2014/main" id="{D90CDBB3-A703-7F7C-B768-9D3572A046FD}"/>
              </a:ext>
            </a:extLst>
          </p:cNvPr>
          <p:cNvSpPr>
            <a:spLocks noGrp="1"/>
          </p:cNvSpPr>
          <p:nvPr>
            <p:ph type="sldNum" sz="quarter" idx="5"/>
          </p:nvPr>
        </p:nvSpPr>
        <p:spPr/>
        <p:txBody>
          <a:bodyPr/>
          <a:lstStyle/>
          <a:p>
            <a:fld id="{5E041D1D-B0C6-487A-A3D9-34E5B6209B89}" type="slidenum">
              <a:rPr lang="en-GB" smtClean="0"/>
              <a:t>26</a:t>
            </a:fld>
            <a:endParaRPr lang="en-GB"/>
          </a:p>
        </p:txBody>
      </p:sp>
    </p:spTree>
    <p:extLst>
      <p:ext uri="{BB962C8B-B14F-4D97-AF65-F5344CB8AC3E}">
        <p14:creationId xmlns:p14="http://schemas.microsoft.com/office/powerpoint/2010/main" val="417769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64058-1164-E697-C450-EB85D0B481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90B02B-6D34-7328-41E1-F385162374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B26089-D2DF-C205-2A26-3E69856006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Après, si l’heure de la reprise est parfois un peu compliquée pour certains, là on ne peut pas faire grand-chose !</a:t>
            </a:r>
          </a:p>
        </p:txBody>
      </p:sp>
      <p:sp>
        <p:nvSpPr>
          <p:cNvPr id="4" name="Espace réservé du numéro de diapositive 3">
            <a:extLst>
              <a:ext uri="{FF2B5EF4-FFF2-40B4-BE49-F238E27FC236}">
                <a16:creationId xmlns:a16="http://schemas.microsoft.com/office/drawing/2014/main" id="{099A8D99-1FBF-2760-CDD8-DD3FDEEE85EC}"/>
              </a:ext>
            </a:extLst>
          </p:cNvPr>
          <p:cNvSpPr>
            <a:spLocks noGrp="1"/>
          </p:cNvSpPr>
          <p:nvPr>
            <p:ph type="sldNum" sz="quarter" idx="5"/>
          </p:nvPr>
        </p:nvSpPr>
        <p:spPr/>
        <p:txBody>
          <a:bodyPr/>
          <a:lstStyle/>
          <a:p>
            <a:fld id="{5E041D1D-B0C6-487A-A3D9-34E5B6209B89}" type="slidenum">
              <a:rPr lang="en-GB" smtClean="0"/>
              <a:t>27</a:t>
            </a:fld>
            <a:endParaRPr lang="en-GB"/>
          </a:p>
        </p:txBody>
      </p:sp>
    </p:spTree>
    <p:extLst>
      <p:ext uri="{BB962C8B-B14F-4D97-AF65-F5344CB8AC3E}">
        <p14:creationId xmlns:p14="http://schemas.microsoft.com/office/powerpoint/2010/main" val="1327489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420FC-0A39-CB82-ACC8-3CD13523A7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06D5B5-6386-C286-39DC-412F1174C8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889CDB3-32FC-B572-6D38-B70F985CD6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Depuis la rentrée 2024, nous avons perdu un poste d’enseignant en école élémentaire, ce qui occasionne 3 classes à double niveau (les enseignants essayent de privilégier la classe de CP, qui reste en mono-niveau).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Et, lorsque nous apprenons que certains parents préfèrent inscrire leurs enfants dans le privé alors qu’ils auraient une qualité d’enseignement au moins équivalente à Saint-Sulpice, ceci a le don de nous énerver quelque peu, comme je l’ai déjà évoqué…</a:t>
            </a:r>
          </a:p>
        </p:txBody>
      </p:sp>
      <p:sp>
        <p:nvSpPr>
          <p:cNvPr id="4" name="Espace réservé du numéro de diapositive 3">
            <a:extLst>
              <a:ext uri="{FF2B5EF4-FFF2-40B4-BE49-F238E27FC236}">
                <a16:creationId xmlns:a16="http://schemas.microsoft.com/office/drawing/2014/main" id="{4E1B3461-5829-0FA9-3755-688AE2E974CD}"/>
              </a:ext>
            </a:extLst>
          </p:cNvPr>
          <p:cNvSpPr>
            <a:spLocks noGrp="1"/>
          </p:cNvSpPr>
          <p:nvPr>
            <p:ph type="sldNum" sz="quarter" idx="5"/>
          </p:nvPr>
        </p:nvSpPr>
        <p:spPr/>
        <p:txBody>
          <a:bodyPr/>
          <a:lstStyle/>
          <a:p>
            <a:fld id="{5E041D1D-B0C6-487A-A3D9-34E5B6209B89}" type="slidenum">
              <a:rPr lang="en-GB" smtClean="0"/>
              <a:t>28</a:t>
            </a:fld>
            <a:endParaRPr lang="en-GB"/>
          </a:p>
        </p:txBody>
      </p:sp>
    </p:spTree>
    <p:extLst>
      <p:ext uri="{BB962C8B-B14F-4D97-AF65-F5344CB8AC3E}">
        <p14:creationId xmlns:p14="http://schemas.microsoft.com/office/powerpoint/2010/main" val="2503511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36F4-5EE8-2821-4736-CE637BB90D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41AC49-6A92-78D4-D4EC-B6799ED248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FE16313-36DF-92E3-CBC5-533E745FBBA9}"/>
              </a:ext>
            </a:extLst>
          </p:cNvPr>
          <p:cNvSpPr>
            <a:spLocks noGrp="1"/>
          </p:cNvSpPr>
          <p:nvPr>
            <p:ph type="body" idx="1"/>
          </p:nvPr>
        </p:nvSpPr>
        <p:spPr/>
        <p:txBody>
          <a:bodyPr/>
          <a:lstStyle/>
          <a:p>
            <a:r>
              <a:rPr lang="fr-FR" noProof="0" dirty="0"/>
              <a:t>Pour en revenir à l’école, la première étape avant de rentrer en classe, c’est d’y arriver. </a:t>
            </a:r>
          </a:p>
          <a:p>
            <a:r>
              <a:rPr lang="fr-FR" noProof="0" dirty="0"/>
              <a:t>Comme chaque année, je suis malheureusement obligé de parler des principales incivilités rencontrées à l’occasion de l’arrivée en voiture.&lt;CR&gt;</a:t>
            </a:r>
          </a:p>
          <a:p>
            <a:r>
              <a:rPr lang="fr-FR" noProof="0" dirty="0"/>
              <a:t>Le mode drive n’existe toujours pas (et si la tendance s’est réduite, on ne peut malheureusement pas être présents à chaque entrée ou sortie des enfants)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Et il est inutile de sortie sur les chapeaux de roues du parking de la Paix &lt;CR&gt;pour avoir l’impression de gagner quelques secondes.</a:t>
            </a:r>
          </a:p>
        </p:txBody>
      </p:sp>
      <p:sp>
        <p:nvSpPr>
          <p:cNvPr id="4" name="Espace réservé du numéro de diapositive 3">
            <a:extLst>
              <a:ext uri="{FF2B5EF4-FFF2-40B4-BE49-F238E27FC236}">
                <a16:creationId xmlns:a16="http://schemas.microsoft.com/office/drawing/2014/main" id="{3BEB2D39-A3F7-32B0-A968-07D583B69301}"/>
              </a:ext>
            </a:extLst>
          </p:cNvPr>
          <p:cNvSpPr>
            <a:spLocks noGrp="1"/>
          </p:cNvSpPr>
          <p:nvPr>
            <p:ph type="sldNum" sz="quarter" idx="5"/>
          </p:nvPr>
        </p:nvSpPr>
        <p:spPr/>
        <p:txBody>
          <a:bodyPr/>
          <a:lstStyle/>
          <a:p>
            <a:fld id="{5E041D1D-B0C6-487A-A3D9-34E5B6209B89}" type="slidenum">
              <a:rPr lang="en-GB" smtClean="0"/>
              <a:t>29</a:t>
            </a:fld>
            <a:endParaRPr lang="en-GB"/>
          </a:p>
        </p:txBody>
      </p:sp>
    </p:spTree>
    <p:extLst>
      <p:ext uri="{BB962C8B-B14F-4D97-AF65-F5344CB8AC3E}">
        <p14:creationId xmlns:p14="http://schemas.microsoft.com/office/powerpoint/2010/main" val="4191979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B07DC-E91F-24C0-9F38-76AF36A95CC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C8829B-66F4-5F51-D0F0-B31788E8BC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8495D8-0E7A-A5CF-4811-BF3F54AB71E5}"/>
              </a:ext>
            </a:extLst>
          </p:cNvPr>
          <p:cNvSpPr>
            <a:spLocks noGrp="1"/>
          </p:cNvSpPr>
          <p:nvPr>
            <p:ph type="body" idx="1"/>
          </p:nvPr>
        </p:nvSpPr>
        <p:spPr/>
        <p:txBody>
          <a:bodyPr/>
          <a:lstStyle/>
          <a:p>
            <a:r>
              <a:rPr lang="fr-FR" noProof="0" dirty="0"/>
              <a:t>Peut-être faudra-t-il arriver à aider la nature pour provoquer des ralentissements ?</a:t>
            </a:r>
          </a:p>
        </p:txBody>
      </p:sp>
      <p:sp>
        <p:nvSpPr>
          <p:cNvPr id="4" name="Espace réservé du numéro de diapositive 3">
            <a:extLst>
              <a:ext uri="{FF2B5EF4-FFF2-40B4-BE49-F238E27FC236}">
                <a16:creationId xmlns:a16="http://schemas.microsoft.com/office/drawing/2014/main" id="{64CC788C-4775-C27C-5668-61A47ED6FA19}"/>
              </a:ext>
            </a:extLst>
          </p:cNvPr>
          <p:cNvSpPr>
            <a:spLocks noGrp="1"/>
          </p:cNvSpPr>
          <p:nvPr>
            <p:ph type="sldNum" sz="quarter" idx="5"/>
          </p:nvPr>
        </p:nvSpPr>
        <p:spPr/>
        <p:txBody>
          <a:bodyPr/>
          <a:lstStyle/>
          <a:p>
            <a:fld id="{5E041D1D-B0C6-487A-A3D9-34E5B6209B89}" type="slidenum">
              <a:rPr lang="en-GB" smtClean="0"/>
              <a:t>30</a:t>
            </a:fld>
            <a:endParaRPr lang="en-GB"/>
          </a:p>
        </p:txBody>
      </p:sp>
    </p:spTree>
    <p:extLst>
      <p:ext uri="{BB962C8B-B14F-4D97-AF65-F5344CB8AC3E}">
        <p14:creationId xmlns:p14="http://schemas.microsoft.com/office/powerpoint/2010/main" val="3645518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Il y a pourtant d’autres façons d’aller à l’école, comme prendre la </a:t>
            </a:r>
            <a:r>
              <a:rPr lang="fr-FR" noProof="0"/>
              <a:t>ligne de bus </a:t>
            </a:r>
            <a:r>
              <a:rPr lang="fr-FR" noProof="0" dirty="0"/>
              <a:t>pédestre </a:t>
            </a:r>
            <a:r>
              <a:rPr lang="fr-FR" noProof="0" dirty="0" err="1"/>
              <a:t>Carapattes</a:t>
            </a:r>
            <a:r>
              <a:rPr lang="fr-FR" noProof="0" dirty="0"/>
              <a:t>&lt;CR&gt;. </a:t>
            </a:r>
          </a:p>
          <a:p>
            <a:r>
              <a:rPr lang="fr-FR" b="0" i="0" dirty="0">
                <a:solidFill>
                  <a:srgbClr val="5F5E5A"/>
                </a:solidFill>
                <a:effectLst/>
                <a:latin typeface="arial" panose="020B0604020202020204" pitchFamily="34" charset="0"/>
              </a:rPr>
              <a:t>Ce dispositif a été mis en place par Agglopolys pour fournir aux écoliers un mode de transport sain, convivial et sécurisé. C’est un système de ramassage scolaire avec des arrêts, un terminus (les écoles) mais sans rejet de CO2!&lt;CR&gt;</a:t>
            </a:r>
            <a:endParaRPr lang="fr-FR" noProof="0" dirty="0"/>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31</a:t>
            </a:fld>
            <a:endParaRPr lang="en-GB"/>
          </a:p>
        </p:txBody>
      </p:sp>
    </p:spTree>
    <p:extLst>
      <p:ext uri="{BB962C8B-B14F-4D97-AF65-F5344CB8AC3E}">
        <p14:creationId xmlns:p14="http://schemas.microsoft.com/office/powerpoint/2010/main" val="359311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Cette année, je pourrais malheureusement recommencer la même introduction que l’an dernier, relative à l’absence de budget de l’Etat. C’est à se demander si nous avons les hommes politiques qu’on mérite: ils n’avaient déjà pas réussi à s’entendre pour voter un budget fin 2024 et, pensant qu’on avait oublié, ils recommencent fin 2025 ….</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5</a:t>
            </a:fld>
            <a:endParaRPr lang="en-GB"/>
          </a:p>
        </p:txBody>
      </p:sp>
    </p:spTree>
    <p:extLst>
      <p:ext uri="{BB962C8B-B14F-4D97-AF65-F5344CB8AC3E}">
        <p14:creationId xmlns:p14="http://schemas.microsoft.com/office/powerpoint/2010/main" val="198491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5F5E5A"/>
                </a:solidFill>
                <a:effectLst/>
                <a:latin typeface="arial" panose="020B0604020202020204" pitchFamily="34" charset="0"/>
              </a:rPr>
              <a:t>Les enfants sont encadrés par des adultes volontaires et bénévoles. Je tiens d’ailleurs ici à remercier Mesdames PASQUIER, ELICOT et RABINEAU car elles sont présentes tous les jours d’école. Grâce à elles, ces enfants font un peu plus d’exercice physique, ce qui est aussi très bon pour eux.</a:t>
            </a:r>
          </a:p>
          <a:p>
            <a:r>
              <a:rPr lang="fr-FR" b="0" i="0" dirty="0">
                <a:solidFill>
                  <a:srgbClr val="5F5E5A"/>
                </a:solidFill>
                <a:effectLst/>
                <a:latin typeface="arial" panose="020B0604020202020204" pitchFamily="34" charset="0"/>
              </a:rPr>
              <a:t>Si de nouveaux parents d’élève sont intéressés par ce dispositif, qu’ils contactent la Mairie.</a:t>
            </a:r>
            <a:endParaRPr lang="fr-FR" noProof="0" dirty="0"/>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32</a:t>
            </a:fld>
            <a:endParaRPr lang="en-GB"/>
          </a:p>
        </p:txBody>
      </p:sp>
    </p:spTree>
    <p:extLst>
      <p:ext uri="{BB962C8B-B14F-4D97-AF65-F5344CB8AC3E}">
        <p14:creationId xmlns:p14="http://schemas.microsoft.com/office/powerpoint/2010/main" val="2579480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Les effectifs des écoles montrent une très légère augmentation, notamment à l’école maternelle, comme on peut le voir sur les courbes affichées pour les 2 écoles. Les 3 élèves entre parenthèses sont des Tous Petits (entre 2 et 3 ans), accueillis mais non comptabilisés par l’Education Nationale … qui n’a bien sûr pas une vision comptable des écoles !</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33</a:t>
            </a:fld>
            <a:endParaRPr lang="en-GB"/>
          </a:p>
        </p:txBody>
      </p:sp>
    </p:spTree>
    <p:extLst>
      <p:ext uri="{BB962C8B-B14F-4D97-AF65-F5344CB8AC3E}">
        <p14:creationId xmlns:p14="http://schemas.microsoft.com/office/powerpoint/2010/main" val="1254303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200" b="0" i="0" u="none" strike="noStrike" baseline="0" dirty="0">
                <a:latin typeface="Calibri" panose="020F0502020204030204" pitchFamily="34" charset="0"/>
              </a:rPr>
              <a:t>Nous voyons&lt;CR&gt; ici les binômes enseignante/ATSEM qui interviennent auprès des enfants de chacune des classes de l’école maternelle, des Petits et Tous Petits (avec Mme BENZAOUIA et Mr LE BRECH), en passant par les Moyens (de Mme DOINEL et Mme ESTEVE) et les Grands (de Mme DEVOS, qui est aussi la directrice et Mme ROGER).</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34</a:t>
            </a:fld>
            <a:endParaRPr lang="en-GB"/>
          </a:p>
        </p:txBody>
      </p:sp>
    </p:spTree>
    <p:extLst>
      <p:ext uri="{BB962C8B-B14F-4D97-AF65-F5344CB8AC3E}">
        <p14:creationId xmlns:p14="http://schemas.microsoft.com/office/powerpoint/2010/main" val="3985413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2F835-8243-3952-C0C8-10C15D14EB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328199-8C21-B6BC-5611-761C3B80A9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432D945-84AD-67AA-A328-A99BBF7D739F}"/>
              </a:ext>
            </a:extLst>
          </p:cNvPr>
          <p:cNvSpPr>
            <a:spLocks noGrp="1"/>
          </p:cNvSpPr>
          <p:nvPr>
            <p:ph type="body" idx="1"/>
          </p:nvPr>
        </p:nvSpPr>
        <p:spPr/>
        <p:txBody>
          <a:bodyPr/>
          <a:lstStyle/>
          <a:p>
            <a:pPr algn="l"/>
            <a:r>
              <a:rPr lang="fr-FR" sz="1200" b="0" i="0" u="none" strike="noStrike" baseline="0" noProof="0" dirty="0">
                <a:latin typeface="Calibri" panose="020F0502020204030204" pitchFamily="34" charset="0"/>
              </a:rPr>
              <a:t>A la maternelle, comme les années passées (compte tenu du retour toujours très positif des familles), la rentrée échelonnée a été reconduite chez les petits. La moitié de la classe fait sa rentrée le lundi puis l’autre moitié le mardi matin. Ce sont des conditions d’accueil exceptionnelles et de qualité pour les</a:t>
            </a:r>
          </a:p>
          <a:p>
            <a:pPr algn="l"/>
            <a:r>
              <a:rPr lang="fr-FR" sz="1200" b="0" i="0" u="none" strike="noStrike" baseline="0" noProof="0" dirty="0">
                <a:latin typeface="Calibri" panose="020F0502020204030204" pitchFamily="34" charset="0"/>
              </a:rPr>
              <a:t>enfants et leur famille.&lt;CR&gt;</a:t>
            </a:r>
          </a:p>
        </p:txBody>
      </p:sp>
      <p:sp>
        <p:nvSpPr>
          <p:cNvPr id="4" name="Espace réservé du numéro de diapositive 3">
            <a:extLst>
              <a:ext uri="{FF2B5EF4-FFF2-40B4-BE49-F238E27FC236}">
                <a16:creationId xmlns:a16="http://schemas.microsoft.com/office/drawing/2014/main" id="{ABBBFAD5-45EE-04C5-1E0E-91D84361E57C}"/>
              </a:ext>
            </a:extLst>
          </p:cNvPr>
          <p:cNvSpPr>
            <a:spLocks noGrp="1"/>
          </p:cNvSpPr>
          <p:nvPr>
            <p:ph type="sldNum" sz="quarter" idx="5"/>
          </p:nvPr>
        </p:nvSpPr>
        <p:spPr/>
        <p:txBody>
          <a:bodyPr/>
          <a:lstStyle/>
          <a:p>
            <a:fld id="{5E041D1D-B0C6-487A-A3D9-34E5B6209B89}" type="slidenum">
              <a:rPr lang="en-GB" smtClean="0"/>
              <a:t>35</a:t>
            </a:fld>
            <a:endParaRPr lang="en-GB"/>
          </a:p>
        </p:txBody>
      </p:sp>
    </p:spTree>
    <p:extLst>
      <p:ext uri="{BB962C8B-B14F-4D97-AF65-F5344CB8AC3E}">
        <p14:creationId xmlns:p14="http://schemas.microsoft.com/office/powerpoint/2010/main" val="3219491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200" b="0" i="0" u="none" strike="noStrike" baseline="0" noProof="0" dirty="0">
                <a:latin typeface="Calibri" panose="020F0502020204030204" pitchFamily="34" charset="0"/>
              </a:rPr>
              <a:t>Et pour faciliter encore plus la vie des enseignantes et l’apprentissage des enfants, nous mettons à disposition une animatrice pour permettre aux enfants d’aller à la bibliothèque (Mme ROBERT) et une bénévole (Mme DESCHAMPS) qui participe à la vie de l’école au quotidien depuis de nombreuses années.</a:t>
            </a:r>
            <a:endParaRPr lang="fr-FR" noProof="0" dirty="0"/>
          </a:p>
          <a:p>
            <a:r>
              <a:rPr lang="fr-FR" noProof="0" dirty="0"/>
              <a:t>Et cette année, les Grandes Sections bénéficient de la venue de Mme SALVA pour la musique</a:t>
            </a:r>
          </a:p>
          <a:p>
            <a:r>
              <a:rPr lang="fr-FR" noProof="0" dirty="0"/>
              <a:t>Je remercie toutes ces personnes pour leur engagement auprès des enfants.</a:t>
            </a:r>
          </a:p>
          <a:p>
            <a:pPr algn="l"/>
            <a:endParaRPr lang="fr-FR" sz="1200" b="0" i="0" u="none" strike="noStrike" baseline="0" dirty="0">
              <a:latin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36</a:t>
            </a:fld>
            <a:endParaRPr lang="en-GB"/>
          </a:p>
        </p:txBody>
      </p:sp>
    </p:spTree>
    <p:extLst>
      <p:ext uri="{BB962C8B-B14F-4D97-AF65-F5344CB8AC3E}">
        <p14:creationId xmlns:p14="http://schemas.microsoft.com/office/powerpoint/2010/main" val="2588890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200" b="0" i="0" u="none" strike="noStrike" baseline="0" noProof="0" dirty="0">
                <a:latin typeface="Calibri" panose="020F0502020204030204" pitchFamily="34" charset="0"/>
              </a:rPr>
              <a:t>De nombreux projets ont été organisés par les enseignantes avec l’aide des ATSEM au cours de l’année:&lt;CR&gt;</a:t>
            </a:r>
          </a:p>
          <a:p>
            <a:pPr marL="171450" indent="-171450" algn="l">
              <a:buFont typeface="Arial" panose="020B0604020202020204" pitchFamily="34" charset="0"/>
              <a:buChar char="•"/>
            </a:pPr>
            <a:r>
              <a:rPr lang="fr-FR" sz="1200" b="0" i="0" u="none" strike="noStrike" baseline="0" noProof="0" dirty="0">
                <a:latin typeface="Calibri" panose="020F0502020204030204" pitchFamily="34" charset="0"/>
              </a:rPr>
              <a:t>Des séances spécifiques de langage (Projet « Eloquence », selon une méthode canadienne);&lt;CR&gt;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baseline="0" noProof="0" dirty="0">
                <a:latin typeface="Calibri" panose="020F0502020204030204" pitchFamily="34" charset="0"/>
              </a:rPr>
              <a:t>La visite du Musée ferroviaire de la Commune;&lt;CR&gt;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baseline="0" noProof="0" dirty="0">
                <a:latin typeface="Calibri" panose="020F0502020204030204" pitchFamily="34" charset="0"/>
              </a:rPr>
              <a:t>Un safari en train … à Autrèche;&lt;CR&gt;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baseline="0" noProof="0" dirty="0">
                <a:latin typeface="Calibri" panose="020F0502020204030204" pitchFamily="34" charset="0"/>
              </a:rPr>
              <a:t>La découverte de la bibliothèque municipale&lt;CR&gt;</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37</a:t>
            </a:fld>
            <a:endParaRPr lang="en-GB"/>
          </a:p>
        </p:txBody>
      </p:sp>
    </p:spTree>
    <p:extLst>
      <p:ext uri="{BB962C8B-B14F-4D97-AF65-F5344CB8AC3E}">
        <p14:creationId xmlns:p14="http://schemas.microsoft.com/office/powerpoint/2010/main" val="90895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93682-1F6B-6969-C3A6-11C793D8B1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02E684-0548-138A-E76F-10351F1866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D50A7AD-26F0-CE21-E3AD-1370DB6D39B8}"/>
              </a:ext>
            </a:extLst>
          </p:cNvPr>
          <p:cNvSpPr>
            <a:spLocks noGrp="1"/>
          </p:cNvSpPr>
          <p:nvPr>
            <p:ph type="body" idx="1"/>
          </p:nvPr>
        </p:nvSpPr>
        <p:spPr/>
        <p:txBody>
          <a:bodyPr/>
          <a:lstStyle/>
          <a:p>
            <a:pPr algn="l"/>
            <a:r>
              <a:rPr lang="fr-FR" sz="1200" b="0" i="0" u="none" strike="noStrike" baseline="0" noProof="0" dirty="0">
                <a:latin typeface="Calibri" panose="020F0502020204030204" pitchFamily="34" charset="0"/>
              </a:rPr>
              <a:t>&lt;Suite&gt;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baseline="0" noProof="0" dirty="0">
                <a:latin typeface="Calibri" panose="020F0502020204030204" pitchFamily="34" charset="0"/>
              </a:rPr>
              <a:t>La visite du Muséum d’histoire naturelle de Blois;&lt;CR&gt;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baseline="0" noProof="0" dirty="0">
                <a:latin typeface="Calibri" panose="020F0502020204030204" pitchFamily="34" charset="0"/>
              </a:rPr>
              <a:t>La découverte de la salle du </a:t>
            </a:r>
            <a:r>
              <a:rPr lang="fr-FR" sz="1200" b="0" i="0" u="none" strike="noStrike" baseline="0" noProof="0" dirty="0" err="1">
                <a:latin typeface="Calibri" panose="020F0502020204030204" pitchFamily="34" charset="0"/>
              </a:rPr>
              <a:t>Chato’Do</a:t>
            </a:r>
            <a:r>
              <a:rPr lang="fr-FR" sz="1200" b="0" i="0" u="none" strike="noStrike" baseline="0" noProof="0" dirty="0">
                <a:latin typeface="Calibri" panose="020F0502020204030204" pitchFamily="34" charset="0"/>
              </a:rPr>
              <a:t> avec la participation d’une musicienne;&lt;CR&gt;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baseline="0" noProof="0" dirty="0">
                <a:latin typeface="Calibri" panose="020F0502020204030204" pitchFamily="34" charset="0"/>
              </a:rPr>
              <a:t>Une visite au Centre Départemental de l’Education Routière pour apprendre à être piéton et passager dans une auto&lt;CR&gt;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baseline="0" noProof="0" dirty="0">
                <a:latin typeface="Calibri" panose="020F0502020204030204" pitchFamily="34" charset="0"/>
              </a:rPr>
              <a:t>Et la participation au prix littéraire de l’OCCE 41&lt;CR&gt;</a:t>
            </a:r>
          </a:p>
        </p:txBody>
      </p:sp>
      <p:sp>
        <p:nvSpPr>
          <p:cNvPr id="4" name="Espace réservé du numéro de diapositive 3">
            <a:extLst>
              <a:ext uri="{FF2B5EF4-FFF2-40B4-BE49-F238E27FC236}">
                <a16:creationId xmlns:a16="http://schemas.microsoft.com/office/drawing/2014/main" id="{CD533D58-E46C-F78F-F2E8-D8DDD27240E9}"/>
              </a:ext>
            </a:extLst>
          </p:cNvPr>
          <p:cNvSpPr>
            <a:spLocks noGrp="1"/>
          </p:cNvSpPr>
          <p:nvPr>
            <p:ph type="sldNum" sz="quarter" idx="5"/>
          </p:nvPr>
        </p:nvSpPr>
        <p:spPr/>
        <p:txBody>
          <a:bodyPr/>
          <a:lstStyle/>
          <a:p>
            <a:fld id="{5E041D1D-B0C6-487A-A3D9-34E5B6209B89}" type="slidenum">
              <a:rPr lang="en-GB" smtClean="0"/>
              <a:t>38</a:t>
            </a:fld>
            <a:endParaRPr lang="en-GB"/>
          </a:p>
        </p:txBody>
      </p:sp>
    </p:spTree>
    <p:extLst>
      <p:ext uri="{BB962C8B-B14F-4D97-AF65-F5344CB8AC3E}">
        <p14:creationId xmlns:p14="http://schemas.microsoft.com/office/powerpoint/2010/main" val="3003251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200" b="0" i="0" u="none" strike="noStrike" baseline="0" dirty="0">
                <a:latin typeface="Calibri" panose="020F0502020204030204" pitchFamily="34" charset="0"/>
              </a:rPr>
              <a:t>Concernant l’école élémentaire, il n’y a pas eu de changement dans le corps enseignant depuis l’an dernier:, avec mesdames LEDOUX, DELSART, BRUN et Monsieur BUFFET, le directeur. Madame JEHANNET remplace celui-ci pour qu’il exerce ses fonctions administratives.&lt;CR&gt;</a:t>
            </a:r>
          </a:p>
          <a:p>
            <a:pPr algn="l"/>
            <a:r>
              <a:rPr lang="fr-FR" sz="1200" b="0" i="0" u="none" strike="noStrike" baseline="0" dirty="0">
                <a:latin typeface="Calibri" panose="020F0502020204030204" pitchFamily="34" charset="0"/>
              </a:rPr>
              <a:t>Il faut aussi intégrer Madame DIAS, enseignante de Portugais et Madame SALVA, l’intervenante de musique: elles interviennent 1 fois par semaine, pendant les périodes scolaires.</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39</a:t>
            </a:fld>
            <a:endParaRPr lang="en-GB"/>
          </a:p>
        </p:txBody>
      </p:sp>
    </p:spTree>
    <p:extLst>
      <p:ext uri="{BB962C8B-B14F-4D97-AF65-F5344CB8AC3E}">
        <p14:creationId xmlns:p14="http://schemas.microsoft.com/office/powerpoint/2010/main" val="297340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800" b="0" i="0" u="none" strike="noStrike" baseline="0" noProof="0" dirty="0">
                <a:latin typeface="Calibri" panose="020F0502020204030204" pitchFamily="34" charset="0"/>
              </a:rPr>
              <a:t>De nombreux projets ont été organisés par les enseignants au cours de l’année:&lt;CR&gt;</a:t>
            </a:r>
          </a:p>
          <a:p>
            <a:pPr marL="171450" indent="-171450" algn="l">
              <a:buFont typeface="Arial" panose="020B0604020202020204" pitchFamily="34" charset="0"/>
              <a:buChar char="•"/>
            </a:pPr>
            <a:r>
              <a:rPr lang="fr-FR" sz="1800" b="0" i="0" u="none" strike="noStrike" baseline="0" noProof="0" dirty="0">
                <a:latin typeface="Calibri" panose="020F0502020204030204" pitchFamily="34" charset="0"/>
              </a:rPr>
              <a:t>La participation à « Nettoyons la nature »&lt;CR&gt;</a:t>
            </a:r>
          </a:p>
          <a:p>
            <a:pPr marL="171450" indent="-171450" algn="l">
              <a:buFont typeface="Arial" panose="020B0604020202020204" pitchFamily="34" charset="0"/>
              <a:buChar char="•"/>
            </a:pPr>
            <a:r>
              <a:rPr lang="fr-FR" sz="1800" b="0" i="0" u="none" strike="noStrike" baseline="0" noProof="0" dirty="0">
                <a:latin typeface="Calibri" panose="020F0502020204030204" pitchFamily="34" charset="0"/>
              </a:rPr>
              <a:t>Des animations autour du basket&lt;CR&gt;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i="0" u="none" strike="noStrike" baseline="0" noProof="0" dirty="0">
                <a:latin typeface="Calibri" panose="020F0502020204030204" pitchFamily="34" charset="0"/>
              </a:rPr>
              <a:t>La participation au festival de contes Amis-Voix et au spectacle « Le goût des mots », financé par le Conseil Départemental et la municipalité et piloté par Marie-Claire LEMAIRE, notre responsable de la bibliothèque avec ses bénévoles.&lt;CR&gt;</a:t>
            </a:r>
          </a:p>
          <a:p>
            <a:pPr marL="171450" indent="-171450" algn="l">
              <a:buFont typeface="Arial" panose="020B0604020202020204" pitchFamily="34" charset="0"/>
              <a:buChar char="•"/>
            </a:pPr>
            <a:r>
              <a:rPr lang="fr-FR" sz="1800" b="0" i="0" dirty="0">
                <a:solidFill>
                  <a:srgbClr val="000000"/>
                </a:solidFill>
                <a:effectLst/>
                <a:latin typeface="CIDFont+F5"/>
              </a:rPr>
              <a:t>Participation à des activités organisées par l’USEP&lt;CR&gt;</a:t>
            </a:r>
            <a:endParaRPr lang="fr-FR" b="0" dirty="0"/>
          </a:p>
          <a:p>
            <a:pPr marL="171450" indent="-171450" algn="l">
              <a:buFont typeface="Arial" panose="020B0604020202020204" pitchFamily="34" charset="0"/>
              <a:buChar char="•"/>
            </a:pPr>
            <a:endParaRPr lang="fr-FR" sz="1200" b="0" i="0" u="none" strike="noStrike" baseline="0" noProof="0" dirty="0">
              <a:latin typeface="Calibri" panose="020F0502020204030204" pitchFamily="34" charset="0"/>
            </a:endParaRPr>
          </a:p>
          <a:p>
            <a:pPr marL="171450" indent="-171450" algn="l">
              <a:buFont typeface="Arial" panose="020B0604020202020204" pitchFamily="34" charset="0"/>
              <a:buChar char="•"/>
            </a:pPr>
            <a:endParaRPr lang="fr-FR" sz="1200" b="0" i="0" u="none" strike="noStrike" baseline="0" noProof="0" dirty="0">
              <a:latin typeface="Calibri" panose="020F0502020204030204" pitchFamily="34" charset="0"/>
            </a:endParaRPr>
          </a:p>
          <a:p>
            <a:pPr marL="171450" indent="-171450" algn="l">
              <a:buFont typeface="Arial" panose="020B0604020202020204" pitchFamily="34" charset="0"/>
              <a:buChar char="•"/>
            </a:pPr>
            <a:endParaRPr lang="fr-FR" sz="1200" b="0" i="0" u="none" strike="noStrike" baseline="0" noProof="0" dirty="0">
              <a:latin typeface="Calibri" panose="020F0502020204030204" pitchFamily="34" charset="0"/>
            </a:endParaRPr>
          </a:p>
          <a:p>
            <a:pPr marL="171450" indent="-171450" algn="l">
              <a:buFont typeface="Arial" panose="020B0604020202020204" pitchFamily="34" charset="0"/>
              <a:buChar char="•"/>
            </a:pPr>
            <a:r>
              <a:rPr lang="fr-FR" sz="1200" b="0" i="0" u="none" strike="noStrike" baseline="0" noProof="0" dirty="0">
                <a:latin typeface="Calibri" panose="020F0502020204030204" pitchFamily="34" charset="0"/>
              </a:rPr>
              <a:t>Visite à l’école d’Art</a:t>
            </a:r>
          </a:p>
          <a:p>
            <a:pPr marL="171450" indent="-171450" algn="l">
              <a:buFont typeface="Arial" panose="020B0604020202020204" pitchFamily="34" charset="0"/>
              <a:buChar char="•"/>
            </a:pPr>
            <a:r>
              <a:rPr lang="fr-FR" sz="1200" b="0" i="0" u="none" strike="noStrike" baseline="0" noProof="0" dirty="0">
                <a:latin typeface="Calibri" panose="020F0502020204030204" pitchFamily="34" charset="0"/>
              </a:rPr>
              <a:t>Visite de BD Boum</a:t>
            </a:r>
          </a:p>
          <a:p>
            <a:pPr marL="171450" indent="-171450" algn="l">
              <a:buFont typeface="Arial" panose="020B0604020202020204" pitchFamily="34" charset="0"/>
              <a:buChar char="•"/>
            </a:pPr>
            <a:r>
              <a:rPr lang="fr-FR" sz="1200" b="0" i="0" u="none" strike="noStrike" baseline="0" noProof="0" dirty="0">
                <a:latin typeface="Calibri" panose="020F0502020204030204" pitchFamily="34" charset="0"/>
              </a:rPr>
              <a:t>Visite du Centre Départemental de l’Education Routière&lt;CR&gt;</a:t>
            </a:r>
          </a:p>
          <a:p>
            <a:pPr marL="171450" indent="-171450" algn="l">
              <a:buFont typeface="Arial" panose="020B0604020202020204" pitchFamily="34" charset="0"/>
              <a:buChar char="•"/>
            </a:pPr>
            <a:r>
              <a:rPr lang="fr-FR" sz="1200" b="0" i="0" u="none" strike="noStrike" baseline="0" noProof="0" dirty="0">
                <a:latin typeface="Calibri" panose="020F0502020204030204" pitchFamily="34" charset="0"/>
              </a:rPr>
              <a:t>Grâce à Agglopolys, une activité piscine est organisée pour toutes les classes&lt;CR&gt;</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40</a:t>
            </a:fld>
            <a:endParaRPr lang="en-GB"/>
          </a:p>
        </p:txBody>
      </p:sp>
    </p:spTree>
    <p:extLst>
      <p:ext uri="{BB962C8B-B14F-4D97-AF65-F5344CB8AC3E}">
        <p14:creationId xmlns:p14="http://schemas.microsoft.com/office/powerpoint/2010/main" val="3980158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3FDCC-02D1-F31D-4515-F3FF49DB59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7967D1-A510-3E3E-CAC4-EAFAE131A25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8A3A9A-E668-6854-1344-F3BFCC3EB92C}"/>
              </a:ext>
            </a:extLst>
          </p:cNvPr>
          <p:cNvSpPr>
            <a:spLocks noGrp="1"/>
          </p:cNvSpPr>
          <p:nvPr>
            <p:ph type="body" idx="1"/>
          </p:nvPr>
        </p:nvSpPr>
        <p:spPr/>
        <p:txBody>
          <a:bodyPr/>
          <a:lstStyle/>
          <a:p>
            <a:pPr algn="l"/>
            <a:r>
              <a:rPr lang="fr-FR" sz="1800" b="0" i="0" u="none" strike="noStrike" baseline="0" noProof="0" dirty="0">
                <a:latin typeface="Calibri" panose="020F0502020204030204" pitchFamily="34" charset="0"/>
              </a:rPr>
              <a:t>&lt;Suite&gt;&lt;CR&gt;</a:t>
            </a:r>
          </a:p>
          <a:p>
            <a:pPr marL="171450" indent="-171450" algn="l">
              <a:buFont typeface="Arial" panose="020B0604020202020204" pitchFamily="34" charset="0"/>
              <a:buChar char="•"/>
            </a:pPr>
            <a:r>
              <a:rPr lang="fr-FR" sz="1200" b="0" i="0" u="none" strike="noStrike" baseline="0" noProof="0" dirty="0">
                <a:latin typeface="Calibri" panose="020F0502020204030204" pitchFamily="34" charset="0"/>
              </a:rPr>
              <a:t>Les visites à l’école d’Art;&lt;CR&gt;</a:t>
            </a:r>
          </a:p>
          <a:p>
            <a:pPr marL="171450" indent="-171450" algn="l">
              <a:buFont typeface="Arial" panose="020B0604020202020204" pitchFamily="34" charset="0"/>
              <a:buChar char="•"/>
            </a:pPr>
            <a:r>
              <a:rPr lang="fr-FR" sz="1200" b="0" i="0" u="none" strike="noStrike" baseline="0" noProof="0" dirty="0">
                <a:latin typeface="Calibri" panose="020F0502020204030204" pitchFamily="34" charset="0"/>
              </a:rPr>
              <a:t>La visite de BD Boum;&lt;CR&gt;</a:t>
            </a:r>
          </a:p>
          <a:p>
            <a:pPr marL="171450" indent="-171450" algn="l">
              <a:buFont typeface="Arial" panose="020B0604020202020204" pitchFamily="34" charset="0"/>
              <a:buChar char="•"/>
            </a:pPr>
            <a:r>
              <a:rPr lang="fr-FR" sz="1200" b="0" i="0" u="none" strike="noStrike" baseline="0" noProof="0" dirty="0">
                <a:latin typeface="Calibri" panose="020F0502020204030204" pitchFamily="34" charset="0"/>
              </a:rPr>
              <a:t>Les visites du Centre Départemental de l’Education Routière;&lt;CR&gt;</a:t>
            </a:r>
          </a:p>
          <a:p>
            <a:pPr marL="0" indent="0" algn="l">
              <a:buFont typeface="Arial" panose="020B0604020202020204" pitchFamily="34" charset="0"/>
              <a:buNone/>
            </a:pPr>
            <a:r>
              <a:rPr lang="fr-FR" sz="1200" b="0" i="0" u="none" strike="noStrike" baseline="0" noProof="0" dirty="0">
                <a:latin typeface="Calibri" panose="020F0502020204030204" pitchFamily="34" charset="0"/>
              </a:rPr>
              <a:t>Et, grâce à Agglopolys, une activité piscine a pu être organisée pour toutes les classes&lt;CR&gt;</a:t>
            </a:r>
          </a:p>
        </p:txBody>
      </p:sp>
      <p:sp>
        <p:nvSpPr>
          <p:cNvPr id="4" name="Espace réservé du numéro de diapositive 3">
            <a:extLst>
              <a:ext uri="{FF2B5EF4-FFF2-40B4-BE49-F238E27FC236}">
                <a16:creationId xmlns:a16="http://schemas.microsoft.com/office/drawing/2014/main" id="{C2F3F861-3EB1-E6EA-3A36-211A2A03690E}"/>
              </a:ext>
            </a:extLst>
          </p:cNvPr>
          <p:cNvSpPr>
            <a:spLocks noGrp="1"/>
          </p:cNvSpPr>
          <p:nvPr>
            <p:ph type="sldNum" sz="quarter" idx="5"/>
          </p:nvPr>
        </p:nvSpPr>
        <p:spPr/>
        <p:txBody>
          <a:bodyPr/>
          <a:lstStyle/>
          <a:p>
            <a:fld id="{5E041D1D-B0C6-487A-A3D9-34E5B6209B89}" type="slidenum">
              <a:rPr lang="en-GB" smtClean="0"/>
              <a:t>41</a:t>
            </a:fld>
            <a:endParaRPr lang="en-GB"/>
          </a:p>
        </p:txBody>
      </p:sp>
    </p:spTree>
    <p:extLst>
      <p:ext uri="{BB962C8B-B14F-4D97-AF65-F5344CB8AC3E}">
        <p14:creationId xmlns:p14="http://schemas.microsoft.com/office/powerpoint/2010/main" val="156671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 Mais bon … !</a:t>
            </a:r>
          </a:p>
          <a:p>
            <a:r>
              <a:rPr lang="fr-FR" noProof="0" dirty="0"/>
              <a:t>Comme il nous faut toujours un peu de temps pour réchauffer TOUTES nos galettes (…)</a:t>
            </a:r>
          </a:p>
          <a:p>
            <a:r>
              <a:rPr lang="fr-FR" noProof="0" dirty="0"/>
              <a:t>Cela m’en laisse donc un peu pour vous expliquer, d’abord, ce que j’ai retenu de 2025 (hors et dans Saint-Sulpice) et, un peu, ce qu’il se passera en 2026.</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6</a:t>
            </a:fld>
            <a:endParaRPr lang="en-GB"/>
          </a:p>
        </p:txBody>
      </p:sp>
    </p:spTree>
    <p:extLst>
      <p:ext uri="{BB962C8B-B14F-4D97-AF65-F5344CB8AC3E}">
        <p14:creationId xmlns:p14="http://schemas.microsoft.com/office/powerpoint/2010/main" val="1273752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9F370-3B8D-B54B-9A08-5E32C5D622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B9E150-0C04-20EE-7B67-986F450FC0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490F08-9539-F209-9853-70A7E03DA600}"/>
              </a:ext>
            </a:extLst>
          </p:cNvPr>
          <p:cNvSpPr>
            <a:spLocks noGrp="1"/>
          </p:cNvSpPr>
          <p:nvPr>
            <p:ph type="body" idx="1"/>
          </p:nvPr>
        </p:nvSpPr>
        <p:spPr/>
        <p:txBody>
          <a:bodyPr/>
          <a:lstStyle/>
          <a:p>
            <a:pPr marL="0" indent="0" algn="l">
              <a:buFont typeface="Arial" panose="020B0604020202020204" pitchFamily="34" charset="0"/>
              <a:buNone/>
            </a:pPr>
            <a:r>
              <a:rPr lang="fr-FR" sz="1200" b="0" i="0" u="none" strike="noStrike" baseline="0" noProof="0" dirty="0">
                <a:latin typeface="Calibri" panose="020F0502020204030204" pitchFamily="34" charset="0"/>
              </a:rPr>
              <a:t>Mais la principale activité de cette année 2025 a sans conteste été la Classe découverte à laquelle ont participé toutes les classes de l’école élémentaire.&lt;CR&gt;</a:t>
            </a:r>
          </a:p>
          <a:p>
            <a:pPr marL="0" indent="0" algn="l">
              <a:buFont typeface="Arial" panose="020B0604020202020204" pitchFamily="34" charset="0"/>
              <a:buNone/>
            </a:pPr>
            <a:r>
              <a:rPr lang="fr-FR" sz="1200" b="0" i="0" u="none" strike="noStrike" baseline="0" noProof="0" dirty="0">
                <a:latin typeface="Calibri" panose="020F0502020204030204" pitchFamily="34" charset="0"/>
              </a:rPr>
              <a:t>Les enfants et leurs enseignants ont ainsi pu passer 1 semaine à Noirmoutier.&lt;CR&gt;</a:t>
            </a:r>
          </a:p>
          <a:p>
            <a:r>
              <a:rPr lang="fr-FR" sz="1200" b="0" i="0" u="none" strike="noStrike" baseline="0" noProof="0" dirty="0">
                <a:latin typeface="Calibri" panose="020F0502020204030204" pitchFamily="34" charset="0"/>
              </a:rPr>
              <a:t>Malheureusement, certaines familles ont refusé que leurs enfants partent pendant ces quelques jours (et ce n’était pas pour des raisons financières).</a:t>
            </a:r>
          </a:p>
        </p:txBody>
      </p:sp>
      <p:sp>
        <p:nvSpPr>
          <p:cNvPr id="4" name="Espace réservé du numéro de diapositive 3">
            <a:extLst>
              <a:ext uri="{FF2B5EF4-FFF2-40B4-BE49-F238E27FC236}">
                <a16:creationId xmlns:a16="http://schemas.microsoft.com/office/drawing/2014/main" id="{A66015E5-03D0-8F26-23EA-5492A412D697}"/>
              </a:ext>
            </a:extLst>
          </p:cNvPr>
          <p:cNvSpPr>
            <a:spLocks noGrp="1"/>
          </p:cNvSpPr>
          <p:nvPr>
            <p:ph type="sldNum" sz="quarter" idx="5"/>
          </p:nvPr>
        </p:nvSpPr>
        <p:spPr/>
        <p:txBody>
          <a:bodyPr/>
          <a:lstStyle/>
          <a:p>
            <a:fld id="{5E041D1D-B0C6-487A-A3D9-34E5B6209B89}" type="slidenum">
              <a:rPr lang="en-GB" smtClean="0"/>
              <a:t>42</a:t>
            </a:fld>
            <a:endParaRPr lang="en-GB"/>
          </a:p>
        </p:txBody>
      </p:sp>
    </p:spTree>
    <p:extLst>
      <p:ext uri="{BB962C8B-B14F-4D97-AF65-F5344CB8AC3E}">
        <p14:creationId xmlns:p14="http://schemas.microsoft.com/office/powerpoint/2010/main" val="2724141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BB352-13F9-0C57-E938-A36DACFD25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CBC5CA-5D3A-C4FB-CD1F-D1D257446D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D30343A-9FB5-FED8-905D-8C506F5B830A}"/>
              </a:ext>
            </a:extLst>
          </p:cNvPr>
          <p:cNvSpPr>
            <a:spLocks noGrp="1"/>
          </p:cNvSpPr>
          <p:nvPr>
            <p:ph type="body" idx="1"/>
          </p:nvPr>
        </p:nvSpPr>
        <p:spPr/>
        <p:txBody>
          <a:bodyPr/>
          <a:lstStyle/>
          <a:p>
            <a:pPr marL="0" indent="0" algn="l">
              <a:buFont typeface="Arial" panose="020B0604020202020204" pitchFamily="34" charset="0"/>
              <a:buNone/>
            </a:pPr>
            <a:r>
              <a:rPr lang="fr-FR" sz="1200" b="0" i="0" u="none" strike="noStrike" baseline="0" noProof="0" dirty="0">
                <a:latin typeface="Calibri" panose="020F0502020204030204" pitchFamily="34" charset="0"/>
              </a:rPr>
              <a:t>Pourtant, s</a:t>
            </a:r>
            <a:r>
              <a:rPr lang="fr-FR" sz="1200" b="0" i="0" kern="1200" dirty="0" err="1">
                <a:solidFill>
                  <a:schemeClr val="tx1"/>
                </a:solidFill>
                <a:effectLst/>
                <a:latin typeface="+mn-lt"/>
                <a:ea typeface="+mn-ea"/>
                <a:cs typeface="+mn-cs"/>
              </a:rPr>
              <a:t>ur</a:t>
            </a:r>
            <a:r>
              <a:rPr lang="fr-FR" sz="1200" b="0" i="0" kern="1200" dirty="0">
                <a:solidFill>
                  <a:schemeClr val="tx1"/>
                </a:solidFill>
                <a:effectLst/>
                <a:latin typeface="+mn-lt"/>
                <a:ea typeface="+mn-ea"/>
                <a:cs typeface="+mn-cs"/>
              </a:rPr>
              <a:t> place, le centre, l’accueil et l’encadrement par des animateurs qualifiés ont grandement contribué à la réussite du séjour. Les élèves ont ainsi pu vivre une expérience de découverte qualitative, tant sur le plan des apprentissages que sur le plan de la vie en collectivité.</a:t>
            </a:r>
          </a:p>
          <a:p>
            <a:pPr marL="0" indent="0" algn="l">
              <a:buFont typeface="Arial" panose="020B0604020202020204" pitchFamily="34" charset="0"/>
              <a:buNone/>
            </a:pPr>
            <a:r>
              <a:rPr lang="fr-FR" sz="1200" b="0" i="0" u="none" strike="noStrike" baseline="0" noProof="0" dirty="0">
                <a:latin typeface="Calibri" panose="020F0502020204030204" pitchFamily="34" charset="0"/>
              </a:rPr>
              <a:t>Je tiens à remercier ici tous ceux qui ont participé à cette organisation, à commencer par les enseignants et les accompagnateurs.</a:t>
            </a:r>
          </a:p>
        </p:txBody>
      </p:sp>
      <p:sp>
        <p:nvSpPr>
          <p:cNvPr id="4" name="Espace réservé du numéro de diapositive 3">
            <a:extLst>
              <a:ext uri="{FF2B5EF4-FFF2-40B4-BE49-F238E27FC236}">
                <a16:creationId xmlns:a16="http://schemas.microsoft.com/office/drawing/2014/main" id="{7CE61BAA-566B-3676-6718-30BEF2DF19AE}"/>
              </a:ext>
            </a:extLst>
          </p:cNvPr>
          <p:cNvSpPr>
            <a:spLocks noGrp="1"/>
          </p:cNvSpPr>
          <p:nvPr>
            <p:ph type="sldNum" sz="quarter" idx="5"/>
          </p:nvPr>
        </p:nvSpPr>
        <p:spPr/>
        <p:txBody>
          <a:bodyPr/>
          <a:lstStyle/>
          <a:p>
            <a:fld id="{5E041D1D-B0C6-487A-A3D9-34E5B6209B89}" type="slidenum">
              <a:rPr lang="en-GB" smtClean="0"/>
              <a:t>43</a:t>
            </a:fld>
            <a:endParaRPr lang="en-GB"/>
          </a:p>
        </p:txBody>
      </p:sp>
    </p:spTree>
    <p:extLst>
      <p:ext uri="{BB962C8B-B14F-4D97-AF65-F5344CB8AC3E}">
        <p14:creationId xmlns:p14="http://schemas.microsoft.com/office/powerpoint/2010/main" val="4140248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Sinon, à l’école élémentaire, l’une des premières activités de l’année scolaire consiste à élire les délégués des élèves de chacune des classes. A cette occasion de découverte de la Démocratie&lt;CR&gt;, la Mairie laisse l’accès à la salle du conseil&lt;CR&gt;, en mettant à la disposition des enseignants et des élèves un vrai isoloir&lt;CR&gt; et une vraie urne&lt;CR&gt;. Les taux de participation sont en général très élevés!</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44</a:t>
            </a:fld>
            <a:endParaRPr lang="en-GB"/>
          </a:p>
        </p:txBody>
      </p:sp>
    </p:spTree>
    <p:extLst>
      <p:ext uri="{BB962C8B-B14F-4D97-AF65-F5344CB8AC3E}">
        <p14:creationId xmlns:p14="http://schemas.microsoft.com/office/powerpoint/2010/main" val="1404544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9132-69F8-D121-8B9E-D41E491559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E774A4-B0D6-D839-C1D4-653C5F310E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E5A457-7CED-45C5-2F0F-466D84C2EB66}"/>
              </a:ext>
            </a:extLst>
          </p:cNvPr>
          <p:cNvSpPr>
            <a:spLocks noGrp="1"/>
          </p:cNvSpPr>
          <p:nvPr>
            <p:ph type="body" idx="1"/>
          </p:nvPr>
        </p:nvSpPr>
        <p:spPr/>
        <p:txBody>
          <a:bodyPr/>
          <a:lstStyle/>
          <a:p>
            <a:r>
              <a:rPr lang="fr-FR" noProof="0" dirty="0"/>
              <a:t>Et, au début de chaque conseil d’école, ils se font les porte-paroles de leurs camarades vis-à-vis de la Mairie et des enseignants. C’est grâce à eux que nous avons un retour direct sur les travaux que nous réalisons pour les enfants… Et de nouvelles demandes aussi !</a:t>
            </a:r>
          </a:p>
        </p:txBody>
      </p:sp>
      <p:sp>
        <p:nvSpPr>
          <p:cNvPr id="4" name="Espace réservé du numéro de diapositive 3">
            <a:extLst>
              <a:ext uri="{FF2B5EF4-FFF2-40B4-BE49-F238E27FC236}">
                <a16:creationId xmlns:a16="http://schemas.microsoft.com/office/drawing/2014/main" id="{2FCA102A-1CB3-BD75-FB7A-187ABF60984F}"/>
              </a:ext>
            </a:extLst>
          </p:cNvPr>
          <p:cNvSpPr>
            <a:spLocks noGrp="1"/>
          </p:cNvSpPr>
          <p:nvPr>
            <p:ph type="sldNum" sz="quarter" idx="5"/>
          </p:nvPr>
        </p:nvSpPr>
        <p:spPr/>
        <p:txBody>
          <a:bodyPr/>
          <a:lstStyle/>
          <a:p>
            <a:fld id="{5E041D1D-B0C6-487A-A3D9-34E5B6209B89}" type="slidenum">
              <a:rPr lang="en-GB" smtClean="0"/>
              <a:t>45</a:t>
            </a:fld>
            <a:endParaRPr lang="en-GB"/>
          </a:p>
        </p:txBody>
      </p:sp>
    </p:spTree>
    <p:extLst>
      <p:ext uri="{BB962C8B-B14F-4D97-AF65-F5344CB8AC3E}">
        <p14:creationId xmlns:p14="http://schemas.microsoft.com/office/powerpoint/2010/main" val="2819598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Lorsque les enfants ne sont pas à l’école, ils sont accueillis par le Service Enfance Jeunesse. C’est une structure municipale qui couvre différents moments depuis la garderie avant et après la classe, au Centre de Loisir pendant les vacances ou au Local Ado pour les plus grands. Il est dirigé&lt;CR&gt; par Audrey Saussaye et&lt;CR&gt; Mathys </a:t>
            </a:r>
            <a:r>
              <a:rPr lang="fr-FR" noProof="0" dirty="0" err="1"/>
              <a:t>Agnessens</a:t>
            </a:r>
            <a:r>
              <a:rPr lang="fr-FR" noProof="0" dirty="0"/>
              <a:t> son adjoint. Je profite de cette cérémonie pour les remercier pour tout le travail qu’ils font, avec l’ensemble des animatrices et animateurs.</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46</a:t>
            </a:fld>
            <a:endParaRPr lang="en-GB"/>
          </a:p>
        </p:txBody>
      </p:sp>
    </p:spTree>
    <p:extLst>
      <p:ext uri="{BB962C8B-B14F-4D97-AF65-F5344CB8AC3E}">
        <p14:creationId xmlns:p14="http://schemas.microsoft.com/office/powerpoint/2010/main" val="4219611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Le Service Enfance Jeunesse de Saint-Sulpice accueille &lt;CR&gt; les enfants de la commune ainsi que ceux des communes avoisinantes (&lt;CR&gt;Saint-Bohaire, &lt;CR&gt;la Chapelle-Vendômoise, &lt;CR&gt;Saint-Lubin en Vergonnois et &lt;CR&gt;Fossé), avec lesquels un accord de co-financement a été passé il y a déjà plusieurs années, permettant aux parents de ces communes de bénéficier de mêmes tarifs que ceux de Saint-Sulpice. Seul le Local Ado n’est pas inclus dans le périmètre de cet accord.</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47</a:t>
            </a:fld>
            <a:endParaRPr lang="en-GB"/>
          </a:p>
        </p:txBody>
      </p:sp>
    </p:spTree>
    <p:extLst>
      <p:ext uri="{BB962C8B-B14F-4D97-AF65-F5344CB8AC3E}">
        <p14:creationId xmlns:p14="http://schemas.microsoft.com/office/powerpoint/2010/main" val="3012432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 2025, animatrices et animateurs ont été forces de propositions pour offrir aux enfants des projets variés ou rocambolesques. Parmi les activités proposées, on trouve: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Une sortie en forêt de Chambord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 atelier bruitage d’animaux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Travail autour d’un épisode de « C’est pas sorcier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Sortie au Clos Lucé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 participation à une journée UNIDAY sur la biodiversité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Une sortie à la patinoire d’Orléans et au Muséum pour la Biodiversité et l’environnement d’Orléans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ADO: karting de mer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ADO: initiation </a:t>
            </a:r>
            <a:r>
              <a:rPr lang="fr-FR" sz="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Heap</a:t>
            </a: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-Hop et Breakdance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ADO: Château hanté de la Ferté Saint-Aubin </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48</a:t>
            </a:fld>
            <a:endParaRPr lang="en-GB"/>
          </a:p>
        </p:txBody>
      </p:sp>
    </p:spTree>
    <p:extLst>
      <p:ext uri="{BB962C8B-B14F-4D97-AF65-F5344CB8AC3E}">
        <p14:creationId xmlns:p14="http://schemas.microsoft.com/office/powerpoint/2010/main" val="3426837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Cet été, comme chaque été, 4 mini-camps ont été programmés pour les enfants de 7 à 11 ans. &lt;CR&gt;Les enfants sont allés au Camping municipal de </a:t>
            </a:r>
            <a:r>
              <a:rPr lang="fr-FR" noProof="0" dirty="0" err="1"/>
              <a:t>Ménetou-sur-Cher</a:t>
            </a:r>
            <a:r>
              <a:rPr lang="fr-FR" noProof="0" dirty="0"/>
              <a:t> et ont pu faire de nombreuses activités : &lt;CR&gt;nager</a:t>
            </a:r>
            <a:r>
              <a:rPr lang="fr-FR" baseline="0" noProof="0" dirty="0"/>
              <a:t>,</a:t>
            </a:r>
            <a:r>
              <a:rPr lang="fr-FR" noProof="0" dirty="0"/>
              <a:t> &lt;CR&gt;prendre des cours d’initiation à l’équitation, &lt;CR&gt;visiter la cité médiévale de </a:t>
            </a:r>
            <a:r>
              <a:rPr lang="fr-FR" noProof="0" dirty="0" err="1"/>
              <a:t>Ménetou</a:t>
            </a:r>
            <a:r>
              <a:rPr lang="fr-FR" noProof="0" dirty="0"/>
              <a:t>, &lt;CR&gt;faire du tir à l’arc, &lt;CR&gt;pêcher, sans compter bien sûr les veillées…</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49</a:t>
            </a:fld>
            <a:endParaRPr lang="en-GB"/>
          </a:p>
        </p:txBody>
      </p:sp>
    </p:spTree>
    <p:extLst>
      <p:ext uri="{BB962C8B-B14F-4D97-AF65-F5344CB8AC3E}">
        <p14:creationId xmlns:p14="http://schemas.microsoft.com/office/powerpoint/2010/main" val="282056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39876-9ACA-7751-BD53-7C416C043B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C3B247-93F9-4165-7D69-5B7A884AEE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3BBEEB-85BD-65F2-D332-8E036C18BE0A}"/>
              </a:ext>
            </a:extLst>
          </p:cNvPr>
          <p:cNvSpPr>
            <a:spLocks noGrp="1"/>
          </p:cNvSpPr>
          <p:nvPr>
            <p:ph type="body" idx="1"/>
          </p:nvPr>
        </p:nvSpPr>
        <p:spPr/>
        <p:txBody>
          <a:bodyPr/>
          <a:lstStyle/>
          <a:p>
            <a:r>
              <a:rPr lang="fr-FR" noProof="0" dirty="0"/>
              <a:t>Le tout fut préparé aux petits oignons par &lt;CR&gt; Chantal GARRIVET (responsable des mini-camps),</a:t>
            </a:r>
            <a:r>
              <a:rPr lang="fr-FR" baseline="0" noProof="0" dirty="0"/>
              <a:t> accompagnée chaque semaine d’un ou une animatrice différente. Je profite de l’occasion pour la remercier de ce qu’elle met en place depuis de nombreuses années déjà. Au vu des commentaires qu’on peut entendre dans la voiture lorsqu’on va les chercher le vendredi après-midi, l</a:t>
            </a:r>
            <a:r>
              <a:rPr lang="fr-FR" noProof="0" dirty="0"/>
              <a:t>es enfants semblent particulièrement apprécier</a:t>
            </a:r>
            <a:r>
              <a:rPr lang="fr-FR" baseline="0" noProof="0" dirty="0"/>
              <a:t> ces séjours!</a:t>
            </a:r>
            <a:endParaRPr lang="fr-FR" noProof="0" dirty="0"/>
          </a:p>
        </p:txBody>
      </p:sp>
      <p:sp>
        <p:nvSpPr>
          <p:cNvPr id="4" name="Espace réservé du numéro de diapositive 3">
            <a:extLst>
              <a:ext uri="{FF2B5EF4-FFF2-40B4-BE49-F238E27FC236}">
                <a16:creationId xmlns:a16="http://schemas.microsoft.com/office/drawing/2014/main" id="{79076CB7-7341-D516-B989-2FD8C6264CD0}"/>
              </a:ext>
            </a:extLst>
          </p:cNvPr>
          <p:cNvSpPr>
            <a:spLocks noGrp="1"/>
          </p:cNvSpPr>
          <p:nvPr>
            <p:ph type="sldNum" sz="quarter" idx="5"/>
          </p:nvPr>
        </p:nvSpPr>
        <p:spPr/>
        <p:txBody>
          <a:bodyPr/>
          <a:lstStyle/>
          <a:p>
            <a:fld id="{5E041D1D-B0C6-487A-A3D9-34E5B6209B89}" type="slidenum">
              <a:rPr lang="en-GB" smtClean="0"/>
              <a:t>50</a:t>
            </a:fld>
            <a:endParaRPr lang="en-GB"/>
          </a:p>
        </p:txBody>
      </p:sp>
    </p:spTree>
    <p:extLst>
      <p:ext uri="{BB962C8B-B14F-4D97-AF65-F5344CB8AC3E}">
        <p14:creationId xmlns:p14="http://schemas.microsoft.com/office/powerpoint/2010/main" val="3997205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Enfin, le local ado est un local aménagé par les ados eux-mêmes, avec l’aide de &lt;CR&gt;Linda CHANEL, leur animatrice dédiée. Il est accessible à partir de 11 ans (ou de l’entrée en 6</a:t>
            </a:r>
            <a:r>
              <a:rPr lang="fr-FR" baseline="30000" noProof="0" dirty="0"/>
              <a:t>ème</a:t>
            </a:r>
            <a:r>
              <a:rPr lang="fr-FR" noProof="0" dirty="0"/>
              <a:t>). Linda est là pour engager et aider à réaliser les projets des ados. Cette année, ils ont ainsi préparé</a:t>
            </a:r>
            <a:r>
              <a:rPr lang="fr-FR" baseline="0" noProof="0" dirty="0"/>
              <a:t> de A à Z un séjour d’une semaine dans &lt;CR&gt;les Charentes Maritime, et plus particulièrement à&lt;CR&gt;Rochefort, en &lt;CR&gt;auberge de jeunesse. Ils ont ainsi eu l’occasion de visiter &lt;CR&gt;</a:t>
            </a:r>
            <a:r>
              <a:rPr lang="fr-FR" sz="1200" b="0" i="0" kern="1200" dirty="0">
                <a:solidFill>
                  <a:schemeClr val="tx1"/>
                </a:solidFill>
                <a:effectLst/>
                <a:latin typeface="+mn-lt"/>
                <a:ea typeface="+mn-ea"/>
                <a:cs typeface="+mn-cs"/>
              </a:rPr>
              <a:t>la Rochelle et &lt;CR&gt;son aquarium, découvrir l'architecture et le patrimoine et &lt;CR&gt;visiter une ferme à huitres.</a:t>
            </a:r>
            <a:br>
              <a:rPr lang="fr-FR" dirty="0"/>
            </a:br>
            <a:endParaRPr lang="fr-FR" baseline="0" noProof="0" dirty="0"/>
          </a:p>
          <a:p>
            <a:endParaRPr lang="fr-FR" baseline="0" noProof="0" dirty="0"/>
          </a:p>
          <a:p>
            <a:endParaRPr lang="fr-FR" baseline="0" noProof="0" dirty="0"/>
          </a:p>
          <a:p>
            <a:r>
              <a:rPr lang="fr-FR" baseline="0" noProof="0" dirty="0"/>
              <a:t>Ils ont eu l’occasion de &lt;CR&gt;visiter Vulcania, &lt;CR&gt;la ferme de l’oiseau, &lt;CR&gt;faire de l’accrobranche ainsi qu’une randonnée au Puy de Sancy.</a:t>
            </a:r>
            <a:endParaRPr lang="fr-FR" noProof="0" dirty="0"/>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51</a:t>
            </a:fld>
            <a:endParaRPr lang="en-GB"/>
          </a:p>
        </p:txBody>
      </p:sp>
    </p:spTree>
    <p:extLst>
      <p:ext uri="{BB962C8B-B14F-4D97-AF65-F5344CB8AC3E}">
        <p14:creationId xmlns:p14="http://schemas.microsoft.com/office/powerpoint/2010/main" val="169282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Saint-Sulpice de Pommeray est toujours situé entre Blois, Villebarou, Fossé, Saint-Lubin en </a:t>
            </a:r>
            <a:r>
              <a:rPr lang="fr-FR" noProof="0" dirty="0" err="1"/>
              <a:t>Vergonnois</a:t>
            </a:r>
            <a:r>
              <a:rPr lang="fr-FR" noProof="0" dirty="0"/>
              <a:t> et </a:t>
            </a:r>
            <a:r>
              <a:rPr lang="fr-FR" noProof="0" dirty="0" err="1"/>
              <a:t>Valencisse</a:t>
            </a:r>
            <a:r>
              <a:rPr lang="fr-FR" noProof="0" dirty="0"/>
              <a:t>. D’après les derniers chiffres communiqués par l’INSEE en cette fin d’année, Saint-Sulpice ne compte plus maintenant que 1886 (1889) habitants, qui continuent à vieillir (plus de 12,7% de la population a plus de 75 ans, &lt;CR&gt;selon la statistiques colis de Noël). Mais un nouveau recensement se profile pour ce mois de janvier.</a:t>
            </a:r>
          </a:p>
          <a:p>
            <a:endParaRPr lang="fr-FR" noProof="0" dirty="0"/>
          </a:p>
          <a:p>
            <a:endParaRPr lang="fr-FR" noProof="0" dirty="0"/>
          </a:p>
          <a:p>
            <a:endParaRPr lang="fr-FR" noProof="0" dirty="0"/>
          </a:p>
          <a:p>
            <a:r>
              <a:rPr lang="fr-FR" noProof="0" dirty="0"/>
              <a:t>REM Référence: https://www.insee.fr/fr/statistiques/2011101?geo=COM-41230</a:t>
            </a:r>
          </a:p>
          <a:p>
            <a:endParaRPr lang="fr-FR" noProof="0" dirty="0"/>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7</a:t>
            </a:fld>
            <a:endParaRPr lang="en-GB"/>
          </a:p>
        </p:txBody>
      </p:sp>
    </p:spTree>
    <p:extLst>
      <p:ext uri="{BB962C8B-B14F-4D97-AF65-F5344CB8AC3E}">
        <p14:creationId xmlns:p14="http://schemas.microsoft.com/office/powerpoint/2010/main" val="2384114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Dans un tout autre registre, nous disposons aussi d’une bibliothèque municipale, pour laquelle nous avons signé une Convention avec la Direction de la Lecture Publique&lt;CR&gt; du Conseil Départemental pour bénéficier de leur fond de livres. La bibliothèque dispose globalement de 6500 ouvrages, sans compter les abonnements. &lt;CR&gt;Et, depuis que la gratuité a été mise en place, nous avons maintenant 286 familles qui peuvent venir emprunter des ouvrages.</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52</a:t>
            </a:fld>
            <a:endParaRPr lang="en-GB"/>
          </a:p>
        </p:txBody>
      </p:sp>
    </p:spTree>
    <p:extLst>
      <p:ext uri="{BB962C8B-B14F-4D97-AF65-F5344CB8AC3E}">
        <p14:creationId xmlns:p14="http://schemas.microsoft.com/office/powerpoint/2010/main" val="3490633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D9724-026F-0755-EDD9-15F15D3B82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772A17-E2D9-3F91-9C47-9DEE1CEB4C2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06781A-031A-1A35-F5F1-B4818BED7D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Cette bibliothèque fonctionne grâce à 11 bénévoles &lt;CR&gt; autour de Marie-Claire Lemaire, salariée de la Mairie. Grâce à eux nous pouvons l’ouvrir 2 demi-journées par semaine. Je les remercie ici pour leur dévouement.</a:t>
            </a:r>
          </a:p>
        </p:txBody>
      </p:sp>
      <p:sp>
        <p:nvSpPr>
          <p:cNvPr id="4" name="Espace réservé du numéro de diapositive 3">
            <a:extLst>
              <a:ext uri="{FF2B5EF4-FFF2-40B4-BE49-F238E27FC236}">
                <a16:creationId xmlns:a16="http://schemas.microsoft.com/office/drawing/2014/main" id="{9E3574AA-F98E-CFEE-EE70-04480C491B45}"/>
              </a:ext>
            </a:extLst>
          </p:cNvPr>
          <p:cNvSpPr>
            <a:spLocks noGrp="1"/>
          </p:cNvSpPr>
          <p:nvPr>
            <p:ph type="sldNum" sz="quarter" idx="5"/>
          </p:nvPr>
        </p:nvSpPr>
        <p:spPr/>
        <p:txBody>
          <a:bodyPr/>
          <a:lstStyle/>
          <a:p>
            <a:fld id="{5E041D1D-B0C6-487A-A3D9-34E5B6209B89}" type="slidenum">
              <a:rPr lang="en-GB" smtClean="0"/>
              <a:t>53</a:t>
            </a:fld>
            <a:endParaRPr lang="en-GB"/>
          </a:p>
        </p:txBody>
      </p:sp>
    </p:spTree>
    <p:extLst>
      <p:ext uri="{BB962C8B-B14F-4D97-AF65-F5344CB8AC3E}">
        <p14:creationId xmlns:p14="http://schemas.microsoft.com/office/powerpoint/2010/main" val="948704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Après les écoles, le centre de loisirs et la bibliothèque, intéressons-nous maintenant à la vie dans la commune. Certes, nous n’arriverons jamais à </a:t>
            </a:r>
            <a:r>
              <a:rPr lang="fr-FR" sz="1200" kern="1200" dirty="0">
                <a:solidFill>
                  <a:schemeClr val="tx1"/>
                </a:solidFill>
                <a:effectLst/>
                <a:latin typeface="+mn-lt"/>
                <a:ea typeface="+mn-ea"/>
                <a:cs typeface="+mn-cs"/>
              </a:rPr>
              <a:t>la même renommée que le village de </a:t>
            </a:r>
            <a:r>
              <a:rPr lang="fr-FR" sz="1200" kern="1200" dirty="0" err="1">
                <a:solidFill>
                  <a:schemeClr val="tx1"/>
                </a:solidFill>
                <a:effectLst/>
                <a:latin typeface="+mn-lt"/>
                <a:ea typeface="+mn-ea"/>
                <a:cs typeface="+mn-cs"/>
              </a:rPr>
              <a:t>Saint-Roustan</a:t>
            </a:r>
            <a:r>
              <a:rPr lang="fr-FR" sz="1200" kern="1200" dirty="0">
                <a:solidFill>
                  <a:schemeClr val="tx1"/>
                </a:solidFill>
                <a:effectLst/>
                <a:latin typeface="+mn-lt"/>
                <a:ea typeface="+mn-ea"/>
                <a:cs typeface="+mn-cs"/>
              </a:rPr>
              <a:t>&lt;CR&gt;, imaginé par un célèbre chroniqueur de Radio Nova. Nous avons toutefois quelques motifs de satisfaction...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Déjà, pour rendre notre commune plus attirante&lt;CR&gt;, nous pouvons heureusement compter sur des habitants qui se sentent concernés…… Mais j’y reviendrai plus tard…</a:t>
            </a:r>
            <a:endParaRPr lang="fr-FR" sz="1200" dirty="0">
              <a:effectLst/>
              <a:latin typeface="Calibri" panose="020F0502020204030204" pitchFamily="34"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54</a:t>
            </a:fld>
            <a:endParaRPr lang="en-GB"/>
          </a:p>
        </p:txBody>
      </p:sp>
    </p:spTree>
    <p:extLst>
      <p:ext uri="{BB962C8B-B14F-4D97-AF65-F5344CB8AC3E}">
        <p14:creationId xmlns:p14="http://schemas.microsoft.com/office/powerpoint/2010/main" val="35087911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DF775-C9C1-C098-026B-936888C0E7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262C31-452A-A6A4-F136-2E08632592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05D82C7-0E89-86C3-30F4-017BC3DE65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vivre bien dans la commune, il convient déjà d’accueillir les nouveaux habitants, ce que nous faisons en général tous les 2 ans. &lt;CR&gt;Ceci a été effectué cette année en mai, avec des associations qui venaient présenter leurs activités.</a:t>
            </a:r>
          </a:p>
        </p:txBody>
      </p:sp>
      <p:sp>
        <p:nvSpPr>
          <p:cNvPr id="4" name="Espace réservé du numéro de diapositive 3">
            <a:extLst>
              <a:ext uri="{FF2B5EF4-FFF2-40B4-BE49-F238E27FC236}">
                <a16:creationId xmlns:a16="http://schemas.microsoft.com/office/drawing/2014/main" id="{BA7720A4-5195-DB61-A305-A274BD0E7C86}"/>
              </a:ext>
            </a:extLst>
          </p:cNvPr>
          <p:cNvSpPr>
            <a:spLocks noGrp="1"/>
          </p:cNvSpPr>
          <p:nvPr>
            <p:ph type="sldNum" sz="quarter" idx="5"/>
          </p:nvPr>
        </p:nvSpPr>
        <p:spPr/>
        <p:txBody>
          <a:bodyPr/>
          <a:lstStyle/>
          <a:p>
            <a:fld id="{5E041D1D-B0C6-487A-A3D9-34E5B6209B89}" type="slidenum">
              <a:rPr lang="en-GB" smtClean="0"/>
              <a:t>55</a:t>
            </a:fld>
            <a:endParaRPr lang="en-GB"/>
          </a:p>
        </p:txBody>
      </p:sp>
    </p:spTree>
    <p:extLst>
      <p:ext uri="{BB962C8B-B14F-4D97-AF65-F5344CB8AC3E}">
        <p14:creationId xmlns:p14="http://schemas.microsoft.com/office/powerpoint/2010/main" val="1288304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A068A-14EB-D9DC-2000-C26678E311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99FBF9-D72E-E2C7-A573-D6B03004E7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520FDD-9C84-BA9E-DC45-1F39856BA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Marché de Noël est aussi un moment festif permettant aux habitants de se retrouver, autour des commerçants invités. Le dernier marché de Noël a eu lieu le 22 novembre dernier.</a:t>
            </a:r>
          </a:p>
        </p:txBody>
      </p:sp>
      <p:sp>
        <p:nvSpPr>
          <p:cNvPr id="4" name="Espace réservé du numéro de diapositive 3">
            <a:extLst>
              <a:ext uri="{FF2B5EF4-FFF2-40B4-BE49-F238E27FC236}">
                <a16:creationId xmlns:a16="http://schemas.microsoft.com/office/drawing/2014/main" id="{7A358F6E-55E9-0974-4C4D-66C993DA44BD}"/>
              </a:ext>
            </a:extLst>
          </p:cNvPr>
          <p:cNvSpPr>
            <a:spLocks noGrp="1"/>
          </p:cNvSpPr>
          <p:nvPr>
            <p:ph type="sldNum" sz="quarter" idx="5"/>
          </p:nvPr>
        </p:nvSpPr>
        <p:spPr/>
        <p:txBody>
          <a:bodyPr/>
          <a:lstStyle/>
          <a:p>
            <a:fld id="{5E041D1D-B0C6-487A-A3D9-34E5B6209B89}" type="slidenum">
              <a:rPr lang="en-GB" smtClean="0"/>
              <a:t>56</a:t>
            </a:fld>
            <a:endParaRPr lang="en-GB"/>
          </a:p>
        </p:txBody>
      </p:sp>
    </p:spTree>
    <p:extLst>
      <p:ext uri="{BB962C8B-B14F-4D97-AF65-F5344CB8AC3E}">
        <p14:creationId xmlns:p14="http://schemas.microsoft.com/office/powerpoint/2010/main" val="1162892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BE743-FF29-9220-274F-45C4D0316B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3286AB-86CB-0907-6981-5FE666CAB0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AF6BF1-4BC8-1C66-7873-8793B09A00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Autre moment de rassemblement: les Soirs d’été autour d’un piano, au mois d’août. </a:t>
            </a:r>
            <a:r>
              <a:rPr lang="fr-FR" sz="1200" b="0" i="0" kern="1200" dirty="0">
                <a:solidFill>
                  <a:schemeClr val="tx1"/>
                </a:solidFill>
                <a:effectLst/>
                <a:latin typeface="+mn-lt"/>
                <a:ea typeface="+mn-ea"/>
                <a:cs typeface="+mn-cs"/>
              </a:rPr>
              <a:t>Cette manifestation se déroule sur 3 week-end avec une exposition de collage faite par les enfants du centre de loisirs, des concerts, de la poésie et une intervention de Jérôme BOULAY, historien amateur, sur un élément remarquable de la commune.</a:t>
            </a:r>
            <a:r>
              <a:rPr lang="fr-FR" dirty="0"/>
              <a:t> </a:t>
            </a:r>
            <a:br>
              <a:rPr lang="fr-FR" dirty="0"/>
            </a:br>
            <a:endParaRPr lang="fr-FR" dirty="0"/>
          </a:p>
        </p:txBody>
      </p:sp>
      <p:sp>
        <p:nvSpPr>
          <p:cNvPr id="4" name="Espace réservé du numéro de diapositive 3">
            <a:extLst>
              <a:ext uri="{FF2B5EF4-FFF2-40B4-BE49-F238E27FC236}">
                <a16:creationId xmlns:a16="http://schemas.microsoft.com/office/drawing/2014/main" id="{B68D3FD3-05A8-4C8A-9DF6-0FC5C45F1B6E}"/>
              </a:ext>
            </a:extLst>
          </p:cNvPr>
          <p:cNvSpPr>
            <a:spLocks noGrp="1"/>
          </p:cNvSpPr>
          <p:nvPr>
            <p:ph type="sldNum" sz="quarter" idx="5"/>
          </p:nvPr>
        </p:nvSpPr>
        <p:spPr/>
        <p:txBody>
          <a:bodyPr/>
          <a:lstStyle/>
          <a:p>
            <a:fld id="{5E041D1D-B0C6-487A-A3D9-34E5B6209B89}" type="slidenum">
              <a:rPr lang="en-GB" smtClean="0"/>
              <a:t>57</a:t>
            </a:fld>
            <a:endParaRPr lang="en-GB"/>
          </a:p>
        </p:txBody>
      </p:sp>
    </p:spTree>
    <p:extLst>
      <p:ext uri="{BB962C8B-B14F-4D97-AF65-F5344CB8AC3E}">
        <p14:creationId xmlns:p14="http://schemas.microsoft.com/office/powerpoint/2010/main" val="24872357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442B2-E12A-A445-C90C-784A5C2BA0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1798C5-043F-C891-9F67-17E99BA8D9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96FAA1-B88B-3F95-7E30-20F10F1CEB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Autre moment de rassemblement: la fête au village, au mois de juin, dont l’un des moments fort est le &lt;CR&gt;feu d’artifice offert par la commune.</a:t>
            </a:r>
          </a:p>
        </p:txBody>
      </p:sp>
      <p:sp>
        <p:nvSpPr>
          <p:cNvPr id="4" name="Espace réservé du numéro de diapositive 3">
            <a:extLst>
              <a:ext uri="{FF2B5EF4-FFF2-40B4-BE49-F238E27FC236}">
                <a16:creationId xmlns:a16="http://schemas.microsoft.com/office/drawing/2014/main" id="{B26AC35D-F1BC-D03C-CA9C-54C71926BEA2}"/>
              </a:ext>
            </a:extLst>
          </p:cNvPr>
          <p:cNvSpPr>
            <a:spLocks noGrp="1"/>
          </p:cNvSpPr>
          <p:nvPr>
            <p:ph type="sldNum" sz="quarter" idx="5"/>
          </p:nvPr>
        </p:nvSpPr>
        <p:spPr/>
        <p:txBody>
          <a:bodyPr/>
          <a:lstStyle/>
          <a:p>
            <a:fld id="{5E041D1D-B0C6-487A-A3D9-34E5B6209B89}" type="slidenum">
              <a:rPr lang="en-GB" smtClean="0"/>
              <a:t>58</a:t>
            </a:fld>
            <a:endParaRPr lang="en-GB"/>
          </a:p>
        </p:txBody>
      </p:sp>
    </p:spTree>
    <p:extLst>
      <p:ext uri="{BB962C8B-B14F-4D97-AF65-F5344CB8AC3E}">
        <p14:creationId xmlns:p14="http://schemas.microsoft.com/office/powerpoint/2010/main" val="37221466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Concernant &lt;CR&gt;les incivilités, c’est un vrai problème dans notre vie au quotidien: dépôts sauvages, dégradations en tout genre, casses, courses de motos ou de quads, vols, insultes diverses vis-à-vis des élus ou du personnel communal, chiens errants ou sans laisse…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 manque de respect est grandissant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Face à cela, nous ne restons pas sans agir et à chaque occasion nous rappelons à ces individus ce qu’est le respect des autres. Le respect est l’essence même de notre vie et c’est tous ensemble que nous devons combattre les incivilités.</a:t>
            </a:r>
            <a:endParaRPr lang="en-GB" dirty="0"/>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59</a:t>
            </a:fld>
            <a:endParaRPr lang="en-GB"/>
          </a:p>
        </p:txBody>
      </p:sp>
    </p:spTree>
    <p:extLst>
      <p:ext uri="{BB962C8B-B14F-4D97-AF65-F5344CB8AC3E}">
        <p14:creationId xmlns:p14="http://schemas.microsoft.com/office/powerpoint/2010/main" val="8075919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En plus de divers petits travaux de reprise de voirie, le principal projet de l’année 2025 a clairement été la modernisation de la rue des Tilleuls, projet commencé en 2024 par les travaux sur les réseaux d’eau, financés et réalisés par Agglopolys.</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60</a:t>
            </a:fld>
            <a:endParaRPr lang="en-GB"/>
          </a:p>
        </p:txBody>
      </p:sp>
    </p:spTree>
    <p:extLst>
      <p:ext uri="{BB962C8B-B14F-4D97-AF65-F5344CB8AC3E}">
        <p14:creationId xmlns:p14="http://schemas.microsoft.com/office/powerpoint/2010/main" val="1182389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La rue des Tilleuls, &lt;CR&gt;qui est aussi la rue où se situent les commerces et la rue du Pôle Santé, est très passagère. En plus, de nombreuses personnes l’utilisent aussi pour éviter les feux … ou pour essayer de stationner directement DANS le bar ou les commerces, pour minimiser le nombre de mètres effectués à pied.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Je dis « dans le bar » car nous avons rencontré de très nombreux problèmes d’incivilité pendant les travaux, avec certains clients, capables d’écraser des installations de l’entreprise en charge du chantier.</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61</a:t>
            </a:fld>
            <a:endParaRPr lang="en-GB"/>
          </a:p>
        </p:txBody>
      </p:sp>
    </p:spTree>
    <p:extLst>
      <p:ext uri="{BB962C8B-B14F-4D97-AF65-F5344CB8AC3E}">
        <p14:creationId xmlns:p14="http://schemas.microsoft.com/office/powerpoint/2010/main" val="238010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Nous allons maintenant poursuivre avec une rapide rétrospective internationale puis communale de 2025, comme je l’avais fait les années passées.</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8</a:t>
            </a:fld>
            <a:endParaRPr lang="en-GB"/>
          </a:p>
        </p:txBody>
      </p:sp>
    </p:spTree>
    <p:extLst>
      <p:ext uri="{BB962C8B-B14F-4D97-AF65-F5344CB8AC3E}">
        <p14:creationId xmlns:p14="http://schemas.microsoft.com/office/powerpoint/2010/main" val="1829388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De plus, sachant qu’il faut faciliter la circulation des véhicules électriques, un emplacement &lt;CR&gt;pour 2 bornes de rechargement a été rajouté sur l’actuel parking du Pôle Santé. Ces bornes ont été installées et sont gérées par le SIDELC et sa filiale dédiée Modulo.</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62</a:t>
            </a:fld>
            <a:endParaRPr lang="en-GB"/>
          </a:p>
        </p:txBody>
      </p:sp>
    </p:spTree>
    <p:extLst>
      <p:ext uri="{BB962C8B-B14F-4D97-AF65-F5344CB8AC3E}">
        <p14:creationId xmlns:p14="http://schemas.microsoft.com/office/powerpoint/2010/main" val="25440143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Le coût total des travaux tel qu’il est calculé à ce jour par notre AMO (le cabinet </a:t>
            </a:r>
            <a:r>
              <a:rPr lang="fr-FR" noProof="0" dirty="0" err="1"/>
              <a:t>Arcamzo</a:t>
            </a:r>
            <a:r>
              <a:rPr lang="fr-FR" noProof="0" dirty="0"/>
              <a:t>) est de &lt;CR&gt; 1 158 160 €, en intégrant les rares travaux payés en 2024.</a:t>
            </a:r>
          </a:p>
          <a:p>
            <a:pPr lvl="0"/>
            <a:r>
              <a:rPr lang="fr-FR" noProof="0" dirty="0"/>
              <a:t>Nous avons heureusement obtenu plusieurs subventions: le fond de concours de&lt;CR&gt; 4 000 € de la part d’Agglopolys pour avoir retenu SATIVA, la &lt;CR&gt;DSR 2025 pour 50 000 € de la part du </a:t>
            </a:r>
            <a:r>
              <a:rPr lang="fr-FR" sz="1200" kern="1200" dirty="0">
                <a:solidFill>
                  <a:schemeClr val="tx1"/>
                </a:solidFill>
                <a:effectLst/>
                <a:latin typeface="+mn-lt"/>
                <a:ea typeface="+mn-ea"/>
                <a:cs typeface="+mn-cs"/>
              </a:rPr>
              <a:t>Conseil Départemental, 12800 € pour les Amendes de Police, toujours par le Conseil Départemental, &lt;CR&gt;2618 € par le SIDELC pour l’éclairage public des commerces et du parking du pôle santé. </a:t>
            </a:r>
            <a:endParaRPr lang="fr-FR" noProof="0" dirty="0"/>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63</a:t>
            </a:fld>
            <a:endParaRPr lang="en-GB"/>
          </a:p>
        </p:txBody>
      </p:sp>
    </p:spTree>
    <p:extLst>
      <p:ext uri="{BB962C8B-B14F-4D97-AF65-F5344CB8AC3E}">
        <p14:creationId xmlns:p14="http://schemas.microsoft.com/office/powerpoint/2010/main" val="35178471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DC68A-E184-FA1C-A28A-8A911AB169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2DFC31-12B7-A189-372E-14DA916201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ADA047-ABF4-E641-1C71-79295F052C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Et enfin, une subvention de 153 980 € par l’Etat au titre du Fonds Vert en raison de la végétalisation et de la récupération des eaux de pluies. Soit un taux de subvention de 20%.</a:t>
            </a:r>
            <a:endParaRPr lang="fr-FR" noProof="0" dirty="0"/>
          </a:p>
        </p:txBody>
      </p:sp>
      <p:sp>
        <p:nvSpPr>
          <p:cNvPr id="4" name="Espace réservé du numéro de diapositive 3">
            <a:extLst>
              <a:ext uri="{FF2B5EF4-FFF2-40B4-BE49-F238E27FC236}">
                <a16:creationId xmlns:a16="http://schemas.microsoft.com/office/drawing/2014/main" id="{B28E01E9-D965-C225-EB7D-23F600CB651D}"/>
              </a:ext>
            </a:extLst>
          </p:cNvPr>
          <p:cNvSpPr>
            <a:spLocks noGrp="1"/>
          </p:cNvSpPr>
          <p:nvPr>
            <p:ph type="sldNum" sz="quarter" idx="5"/>
          </p:nvPr>
        </p:nvSpPr>
        <p:spPr/>
        <p:txBody>
          <a:bodyPr/>
          <a:lstStyle/>
          <a:p>
            <a:fld id="{5E041D1D-B0C6-487A-A3D9-34E5B6209B89}" type="slidenum">
              <a:rPr lang="en-GB" smtClean="0"/>
              <a:t>64</a:t>
            </a:fld>
            <a:endParaRPr lang="en-GB"/>
          </a:p>
        </p:txBody>
      </p:sp>
    </p:spTree>
    <p:extLst>
      <p:ext uri="{BB962C8B-B14F-4D97-AF65-F5344CB8AC3E}">
        <p14:creationId xmlns:p14="http://schemas.microsoft.com/office/powerpoint/2010/main" val="3592651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Agglopolys finance &lt;CR&gt;une automobile électrique &lt;CR&gt;en autopartage. L’emplacement est situé sur le parking devant &lt;CR&gt;la Mairie, qui gère la location (en photo, l’inauguration en avril dernier).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Sur les 9 mois actifs de l’année 2025, notre véhicule a parcouru 11 155 km pendant les 609 heures où il a été réservé, ce qui caractérise un réel besoin.</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65</a:t>
            </a:fld>
            <a:endParaRPr lang="en-GB"/>
          </a:p>
        </p:txBody>
      </p:sp>
    </p:spTree>
    <p:extLst>
      <p:ext uri="{BB962C8B-B14F-4D97-AF65-F5344CB8AC3E}">
        <p14:creationId xmlns:p14="http://schemas.microsoft.com/office/powerpoint/2010/main" val="27508140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Cette année, ce sont </a:t>
            </a:r>
            <a:r>
              <a:rPr lang="fr-FR" noProof="0" dirty="0">
                <a:highlight>
                  <a:srgbClr val="FFCC00"/>
                </a:highlight>
              </a:rPr>
              <a:t>17 </a:t>
            </a:r>
            <a:r>
              <a:rPr lang="fr-FR" noProof="0" dirty="0"/>
              <a:t>permis de construire qui ont été délivrés et 43 déclarations préalables qui ont été reçues. Le nombre de permis de construire reste élevé grâce au nouveau lotissement de Brochebardin. On espère là encore que cela amènera des enfants à l’école ! Même si on constate aussi que les nouveaux habitants sont parfois plus âgés …</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66</a:t>
            </a:fld>
            <a:endParaRPr lang="en-GB"/>
          </a:p>
        </p:txBody>
      </p:sp>
    </p:spTree>
    <p:extLst>
      <p:ext uri="{BB962C8B-B14F-4D97-AF65-F5344CB8AC3E}">
        <p14:creationId xmlns:p14="http://schemas.microsoft.com/office/powerpoint/2010/main" val="1937886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Un moment incontournable de cette cérémonie: le budget.</a:t>
            </a:r>
          </a:p>
          <a:p>
            <a:r>
              <a:rPr lang="fr-FR" noProof="0" dirty="0"/>
              <a:t>Mais je vais essayer de ne pas trop vous abreuver de chiffres…</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67</a:t>
            </a:fld>
            <a:endParaRPr lang="en-GB"/>
          </a:p>
        </p:txBody>
      </p:sp>
    </p:spTree>
    <p:extLst>
      <p:ext uri="{BB962C8B-B14F-4D97-AF65-F5344CB8AC3E}">
        <p14:creationId xmlns:p14="http://schemas.microsoft.com/office/powerpoint/2010/main" val="38438970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65DA7-3BE1-F96A-6D6F-6DEA27A767A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30CFD7-0E96-BE62-F013-ABBF6AF3A3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2F975E-3A09-8274-EE9A-C461930237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Le budget d’investissement, voté fin mars 2025,&lt;CR&gt; s’élevait à 1 264 261 € (je vous fais grâce des centimes) et le &lt;CR&gt;budget de fonctionnement s’équilibrait quant à lui à 1 889 895 €.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Et vous savez tous que &lt;CR&gt;les taux d’imposition que nous avions voté sont restés les mêmes que les années passées, même si l’Etat avait décidé d’augmenter les bases de 1,7%.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Et, &lt;CR&gt;à la différence de celui de l’Etat, notre budget est équilibré en dépenses et en recettes…</a:t>
            </a:r>
          </a:p>
        </p:txBody>
      </p:sp>
      <p:sp>
        <p:nvSpPr>
          <p:cNvPr id="4" name="Espace réservé du numéro de diapositive 3">
            <a:extLst>
              <a:ext uri="{FF2B5EF4-FFF2-40B4-BE49-F238E27FC236}">
                <a16:creationId xmlns:a16="http://schemas.microsoft.com/office/drawing/2014/main" id="{DAE28852-C5E1-CC64-2ACC-02D5C74EA7CA}"/>
              </a:ext>
            </a:extLst>
          </p:cNvPr>
          <p:cNvSpPr>
            <a:spLocks noGrp="1"/>
          </p:cNvSpPr>
          <p:nvPr>
            <p:ph type="sldNum" sz="quarter" idx="5"/>
          </p:nvPr>
        </p:nvSpPr>
        <p:spPr/>
        <p:txBody>
          <a:bodyPr/>
          <a:lstStyle/>
          <a:p>
            <a:fld id="{5E041D1D-B0C6-487A-A3D9-34E5B6209B89}" type="slidenum">
              <a:rPr lang="en-GB" smtClean="0"/>
              <a:t>68</a:t>
            </a:fld>
            <a:endParaRPr lang="en-GB"/>
          </a:p>
        </p:txBody>
      </p:sp>
    </p:spTree>
    <p:extLst>
      <p:ext uri="{BB962C8B-B14F-4D97-AF65-F5344CB8AC3E}">
        <p14:creationId xmlns:p14="http://schemas.microsoft.com/office/powerpoint/2010/main" val="14998996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2012A-1F9B-28B0-6726-C2C0093E6C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7E8FCE-5D4E-42E6-1F02-9C75A552B5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B6A028-7490-4412-3AD7-5D0F1A96B62C}"/>
              </a:ext>
            </a:extLst>
          </p:cNvPr>
          <p:cNvSpPr>
            <a:spLocks noGrp="1"/>
          </p:cNvSpPr>
          <p:nvPr>
            <p:ph type="body" idx="1"/>
          </p:nvPr>
        </p:nvSpPr>
        <p:spPr/>
        <p:txBody>
          <a:bodyPr/>
          <a:lstStyle/>
          <a:p>
            <a:r>
              <a:rPr lang="fr-FR" sz="1200" dirty="0">
                <a:effectLst/>
                <a:latin typeface="Calibri" panose="020F0502020204030204" pitchFamily="34" charset="0"/>
                <a:ea typeface="Times New Roman" panose="02020603050405020304" pitchFamily="18" charset="0"/>
              </a:rPr>
              <a:t>Parmi les principaux investissements qui ont été réalisés en 2025, on trouve&lt;CR&gt;&lt;CR&gt;:</a:t>
            </a:r>
          </a:p>
        </p:txBody>
      </p:sp>
      <p:sp>
        <p:nvSpPr>
          <p:cNvPr id="4" name="Espace réservé du numéro de diapositive 3">
            <a:extLst>
              <a:ext uri="{FF2B5EF4-FFF2-40B4-BE49-F238E27FC236}">
                <a16:creationId xmlns:a16="http://schemas.microsoft.com/office/drawing/2014/main" id="{727FB911-8E5D-8BCA-3588-1907FBD5E618}"/>
              </a:ext>
            </a:extLst>
          </p:cNvPr>
          <p:cNvSpPr>
            <a:spLocks noGrp="1"/>
          </p:cNvSpPr>
          <p:nvPr>
            <p:ph type="sldNum" sz="quarter" idx="5"/>
          </p:nvPr>
        </p:nvSpPr>
        <p:spPr/>
        <p:txBody>
          <a:bodyPr/>
          <a:lstStyle/>
          <a:p>
            <a:fld id="{5E041D1D-B0C6-487A-A3D9-34E5B6209B89}" type="slidenum">
              <a:rPr lang="en-GB" smtClean="0"/>
              <a:t>69</a:t>
            </a:fld>
            <a:endParaRPr lang="en-GB"/>
          </a:p>
        </p:txBody>
      </p:sp>
    </p:spTree>
    <p:extLst>
      <p:ext uri="{BB962C8B-B14F-4D97-AF65-F5344CB8AC3E}">
        <p14:creationId xmlns:p14="http://schemas.microsoft.com/office/powerpoint/2010/main" val="7143792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6A58A-4B4A-1A81-97E7-993A7BEE21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9B4A41-A162-707C-D04D-E826B559D0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099EB71-E7DE-4317-9602-D39097C1E558}"/>
              </a:ext>
            </a:extLst>
          </p:cNvPr>
          <p:cNvSpPr>
            <a:spLocks noGrp="1"/>
          </p:cNvSpPr>
          <p:nvPr>
            <p:ph type="body" idx="1"/>
          </p:nvPr>
        </p:nvSpPr>
        <p:spPr/>
        <p:txBody>
          <a:bodyPr/>
          <a:lstStyle/>
          <a:p>
            <a:pPr lvl="0"/>
            <a:r>
              <a:rPr lang="fr-FR" sz="1200" b="0" kern="1200" dirty="0">
                <a:solidFill>
                  <a:schemeClr val="tx1"/>
                </a:solidFill>
                <a:effectLst/>
                <a:latin typeface="+mn-lt"/>
                <a:ea typeface="+mn-ea"/>
                <a:cs typeface="+mn-cs"/>
              </a:rPr>
              <a:t>La remise à neuf de l’intégralité de l’intérieur de la garderie de l’école élémentaire. &lt;CR&gt;Ces travaux ont consisté en la pose d’une toile à peindre avec peinture, la pose d’un carrelage sur l’intégralité du sol et la création d’un faux-plafond avec éclairage LED.</a:t>
            </a:r>
          </a:p>
          <a:p>
            <a:r>
              <a:rPr lang="fr-FR" sz="1200" kern="1200" dirty="0">
                <a:solidFill>
                  <a:schemeClr val="tx1"/>
                </a:solidFill>
                <a:effectLst/>
                <a:latin typeface="+mn-lt"/>
                <a:ea typeface="+mn-ea"/>
                <a:cs typeface="+mn-cs"/>
              </a:rPr>
              <a:t>L’aménagement de trois grands placards avec portes coulissantes et la confection d’une kitchenette sont venus compléter cette rénovation.</a:t>
            </a:r>
          </a:p>
          <a:p>
            <a:r>
              <a:rPr lang="fr-FR" sz="1200" kern="1200" dirty="0">
                <a:solidFill>
                  <a:schemeClr val="tx1"/>
                </a:solidFill>
                <a:effectLst/>
                <a:latin typeface="+mn-lt"/>
                <a:ea typeface="+mn-ea"/>
                <a:cs typeface="+mn-cs"/>
              </a:rPr>
              <a:t>Ces travaux ont été réalisés &lt;CR&gt;sur 5 semaines pendant l’été par notre service technique et ont représenté environ 400 heures de travail.</a:t>
            </a:r>
          </a:p>
        </p:txBody>
      </p:sp>
      <p:sp>
        <p:nvSpPr>
          <p:cNvPr id="4" name="Espace réservé du numéro de diapositive 3">
            <a:extLst>
              <a:ext uri="{FF2B5EF4-FFF2-40B4-BE49-F238E27FC236}">
                <a16:creationId xmlns:a16="http://schemas.microsoft.com/office/drawing/2014/main" id="{9D6ADE46-9692-D4B7-E158-7B5C4542CD37}"/>
              </a:ext>
            </a:extLst>
          </p:cNvPr>
          <p:cNvSpPr>
            <a:spLocks noGrp="1"/>
          </p:cNvSpPr>
          <p:nvPr>
            <p:ph type="sldNum" sz="quarter" idx="5"/>
          </p:nvPr>
        </p:nvSpPr>
        <p:spPr/>
        <p:txBody>
          <a:bodyPr/>
          <a:lstStyle/>
          <a:p>
            <a:fld id="{5E041D1D-B0C6-487A-A3D9-34E5B6209B89}" type="slidenum">
              <a:rPr lang="en-GB" smtClean="0"/>
              <a:t>70</a:t>
            </a:fld>
            <a:endParaRPr lang="en-GB"/>
          </a:p>
        </p:txBody>
      </p:sp>
    </p:spTree>
    <p:extLst>
      <p:ext uri="{BB962C8B-B14F-4D97-AF65-F5344CB8AC3E}">
        <p14:creationId xmlns:p14="http://schemas.microsoft.com/office/powerpoint/2010/main" val="32693571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0CA4C-4D9E-128C-A956-F10B25F363F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A9DC84-4225-13FE-7BF7-5B6FC70CA5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C4C494B-4202-FAA4-421B-31FC5309B536}"/>
              </a:ext>
            </a:extLst>
          </p:cNvPr>
          <p:cNvSpPr>
            <a:spLocks noGrp="1"/>
          </p:cNvSpPr>
          <p:nvPr>
            <p:ph type="body" idx="1"/>
          </p:nvPr>
        </p:nvSpPr>
        <p:spPr/>
        <p:txBody>
          <a:bodyPr/>
          <a:lstStyle/>
          <a:p>
            <a:pPr lvl="0"/>
            <a:r>
              <a:rPr lang="fr-FR" sz="1200" b="0" kern="1200" dirty="0">
                <a:solidFill>
                  <a:schemeClr val="tx1"/>
                </a:solidFill>
                <a:effectLst/>
                <a:latin typeface="+mn-lt"/>
                <a:ea typeface="+mn-ea"/>
                <a:cs typeface="+mn-cs"/>
              </a:rPr>
              <a:t>Dans le cadre de la transition énergétique, tous les éclairages à néon des classes&lt;CR&gt; des deux écoles et des différentes salles du gymnase ont été remplacés par des dalles LED. &lt;CR&gt;Ceci représente environ 150 éclairages modifiés.</a:t>
            </a:r>
          </a:p>
          <a:p>
            <a:r>
              <a:rPr lang="fr-FR" sz="1200" kern="1200" dirty="0">
                <a:solidFill>
                  <a:schemeClr val="tx1"/>
                </a:solidFill>
                <a:effectLst/>
                <a:latin typeface="+mn-lt"/>
                <a:ea typeface="+mn-ea"/>
                <a:cs typeface="+mn-cs"/>
              </a:rPr>
              <a:t>Dans la même idée, une soixantaine de spots et hublots à LED fournis gratuitement dans le cadre des bons CEE ont été posés sur les murs extérieurs de nos bâtiments.</a:t>
            </a:r>
          </a:p>
          <a:p>
            <a:r>
              <a:rPr lang="fr-FR" sz="1200" kern="1200" dirty="0">
                <a:solidFill>
                  <a:schemeClr val="tx1"/>
                </a:solidFill>
                <a:effectLst/>
                <a:latin typeface="+mn-lt"/>
                <a:ea typeface="+mn-ea"/>
                <a:cs typeface="+mn-cs"/>
              </a:rPr>
              <a:t>Ces travaux ont été réalisés aussi par notre service technique.</a:t>
            </a:r>
          </a:p>
        </p:txBody>
      </p:sp>
      <p:sp>
        <p:nvSpPr>
          <p:cNvPr id="4" name="Espace réservé du numéro de diapositive 3">
            <a:extLst>
              <a:ext uri="{FF2B5EF4-FFF2-40B4-BE49-F238E27FC236}">
                <a16:creationId xmlns:a16="http://schemas.microsoft.com/office/drawing/2014/main" id="{0CDD9B44-124E-1DAD-2031-75E75493A226}"/>
              </a:ext>
            </a:extLst>
          </p:cNvPr>
          <p:cNvSpPr>
            <a:spLocks noGrp="1"/>
          </p:cNvSpPr>
          <p:nvPr>
            <p:ph type="sldNum" sz="quarter" idx="5"/>
          </p:nvPr>
        </p:nvSpPr>
        <p:spPr/>
        <p:txBody>
          <a:bodyPr/>
          <a:lstStyle/>
          <a:p>
            <a:fld id="{5E041D1D-B0C6-487A-A3D9-34E5B6209B89}" type="slidenum">
              <a:rPr lang="en-GB" smtClean="0"/>
              <a:t>71</a:t>
            </a:fld>
            <a:endParaRPr lang="en-GB"/>
          </a:p>
        </p:txBody>
      </p:sp>
    </p:spTree>
    <p:extLst>
      <p:ext uri="{BB962C8B-B14F-4D97-AF65-F5344CB8AC3E}">
        <p14:creationId xmlns:p14="http://schemas.microsoft.com/office/powerpoint/2010/main" val="160130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ACB66-FDB6-EB35-EDEF-3EB6E33153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E14159-EF2A-FE99-E242-BFE30C1085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F6318C1-51C4-FFAD-5786-FADCDA7BA5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On peut malheureusement qualifier cette année de populiste, au vu de ce qu’il s’est passé un peu partout dans le monde.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Ainsi, &lt;CR&gt;aux Etats-Unis, après avoir été élu l’an dernier, Donald Trump a pu donner la pleine mesure de ses talents, &lt;CR&gt;avec ses services de l’immigration qui expulsent à tour de bras.</a:t>
            </a:r>
          </a:p>
        </p:txBody>
      </p:sp>
      <p:sp>
        <p:nvSpPr>
          <p:cNvPr id="4" name="Espace réservé du numéro de diapositive 3">
            <a:extLst>
              <a:ext uri="{FF2B5EF4-FFF2-40B4-BE49-F238E27FC236}">
                <a16:creationId xmlns:a16="http://schemas.microsoft.com/office/drawing/2014/main" id="{75902956-BFAD-2E3E-2C94-41D33A7E9875}"/>
              </a:ext>
            </a:extLst>
          </p:cNvPr>
          <p:cNvSpPr>
            <a:spLocks noGrp="1"/>
          </p:cNvSpPr>
          <p:nvPr>
            <p:ph type="sldNum" sz="quarter" idx="5"/>
          </p:nvPr>
        </p:nvSpPr>
        <p:spPr/>
        <p:txBody>
          <a:bodyPr/>
          <a:lstStyle/>
          <a:p>
            <a:fld id="{5E041D1D-B0C6-487A-A3D9-34E5B6209B89}" type="slidenum">
              <a:rPr lang="en-GB" smtClean="0"/>
              <a:t>9</a:t>
            </a:fld>
            <a:endParaRPr lang="en-GB"/>
          </a:p>
        </p:txBody>
      </p:sp>
    </p:spTree>
    <p:extLst>
      <p:ext uri="{BB962C8B-B14F-4D97-AF65-F5344CB8AC3E}">
        <p14:creationId xmlns:p14="http://schemas.microsoft.com/office/powerpoint/2010/main" val="22019451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CAB91-1350-C624-DC5F-A060B1255D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E7F9E1-FCA9-8A83-4750-441FA89A5D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8CDB53-8F18-FAD5-C75B-2297267304D4}"/>
              </a:ext>
            </a:extLst>
          </p:cNvPr>
          <p:cNvSpPr>
            <a:spLocks noGrp="1"/>
          </p:cNvSpPr>
          <p:nvPr>
            <p:ph type="body" idx="1"/>
          </p:nvPr>
        </p:nvSpPr>
        <p:spPr/>
        <p:txBody>
          <a:bodyPr/>
          <a:lstStyle/>
          <a:p>
            <a:pPr lvl="0"/>
            <a:r>
              <a:rPr lang="fr-FR" sz="1200" b="0" kern="1200" dirty="0">
                <a:solidFill>
                  <a:schemeClr val="tx1"/>
                </a:solidFill>
                <a:effectLst/>
                <a:latin typeface="+mn-lt"/>
                <a:ea typeface="+mn-ea"/>
                <a:cs typeface="+mn-cs"/>
              </a:rPr>
              <a:t>La mise aux normes sécurité incendie du gymnase a nécessité le flocage intégral des éléments de la charpente métallique de la partie extension. Cette mise aux normes a entrainé la dépose de la centrale de sécurité incendie actuelle et son remplacement par 9 alarmes « plus simples ».&lt;CR&gt;</a:t>
            </a:r>
          </a:p>
          <a:p>
            <a:r>
              <a:rPr lang="fr-FR" sz="1200" kern="1200" dirty="0">
                <a:solidFill>
                  <a:schemeClr val="tx1"/>
                </a:solidFill>
                <a:effectLst/>
                <a:latin typeface="+mn-lt"/>
                <a:ea typeface="+mn-ea"/>
                <a:cs typeface="+mn-cs"/>
              </a:rPr>
              <a:t>La commission de sécurité de la préfecture doit valider ces travaux.</a:t>
            </a:r>
          </a:p>
          <a:p>
            <a:r>
              <a:rPr lang="fr-FR" sz="1200" kern="1200" dirty="0">
                <a:solidFill>
                  <a:schemeClr val="tx1"/>
                </a:solidFill>
                <a:effectLst/>
                <a:latin typeface="+mn-lt"/>
                <a:ea typeface="+mn-ea"/>
                <a:cs typeface="+mn-cs"/>
              </a:rPr>
              <a:t>Dans ce même gymnase, le ballon d’eau chaude à gaz étant hors service, nous avons fait installer &lt;CR&gt;</a:t>
            </a:r>
            <a:r>
              <a:rPr lang="fr-FR" sz="1200" b="1" kern="1200" dirty="0">
                <a:solidFill>
                  <a:schemeClr val="tx1"/>
                </a:solidFill>
                <a:effectLst/>
                <a:latin typeface="+mn-lt"/>
                <a:ea typeface="+mn-ea"/>
                <a:cs typeface="+mn-cs"/>
              </a:rPr>
              <a:t>un double ballon d’eau chaude électrique</a:t>
            </a:r>
            <a:r>
              <a:rPr lang="fr-FR" sz="1200" kern="1200" dirty="0">
                <a:solidFill>
                  <a:schemeClr val="tx1"/>
                </a:solidFill>
                <a:effectLst/>
                <a:latin typeface="+mn-lt"/>
                <a:ea typeface="+mn-ea"/>
                <a:cs typeface="+mn-cs"/>
              </a:rPr>
              <a:t> d’une capacité de 500 litres, moins couteux et moins énergivore.</a:t>
            </a:r>
          </a:p>
        </p:txBody>
      </p:sp>
      <p:sp>
        <p:nvSpPr>
          <p:cNvPr id="4" name="Espace réservé du numéro de diapositive 3">
            <a:extLst>
              <a:ext uri="{FF2B5EF4-FFF2-40B4-BE49-F238E27FC236}">
                <a16:creationId xmlns:a16="http://schemas.microsoft.com/office/drawing/2014/main" id="{BAF43431-B22D-F18E-05DB-D979ADCC6C77}"/>
              </a:ext>
            </a:extLst>
          </p:cNvPr>
          <p:cNvSpPr>
            <a:spLocks noGrp="1"/>
          </p:cNvSpPr>
          <p:nvPr>
            <p:ph type="sldNum" sz="quarter" idx="5"/>
          </p:nvPr>
        </p:nvSpPr>
        <p:spPr/>
        <p:txBody>
          <a:bodyPr/>
          <a:lstStyle/>
          <a:p>
            <a:fld id="{5E041D1D-B0C6-487A-A3D9-34E5B6209B89}" type="slidenum">
              <a:rPr lang="en-GB" smtClean="0"/>
              <a:t>72</a:t>
            </a:fld>
            <a:endParaRPr lang="en-GB"/>
          </a:p>
        </p:txBody>
      </p:sp>
    </p:spTree>
    <p:extLst>
      <p:ext uri="{BB962C8B-B14F-4D97-AF65-F5344CB8AC3E}">
        <p14:creationId xmlns:p14="http://schemas.microsoft.com/office/powerpoint/2010/main" val="6488117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771C0-AA7C-284E-8346-B358FAE9C3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A3ABF2-259C-006D-227E-9AEEF5BF50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5C24EA-EF86-BF45-1690-A113AF476CF1}"/>
              </a:ext>
            </a:extLst>
          </p:cNvPr>
          <p:cNvSpPr>
            <a:spLocks noGrp="1"/>
          </p:cNvSpPr>
          <p:nvPr>
            <p:ph type="body" idx="1"/>
          </p:nvPr>
        </p:nvSpPr>
        <p:spPr/>
        <p:txBody>
          <a:bodyPr/>
          <a:lstStyle/>
          <a:p>
            <a:pPr lvl="0"/>
            <a:r>
              <a:rPr lang="fr-FR" sz="1200" b="0" kern="1200" dirty="0">
                <a:solidFill>
                  <a:schemeClr val="tx1"/>
                </a:solidFill>
                <a:effectLst/>
                <a:latin typeface="+mn-lt"/>
                <a:ea typeface="+mn-ea"/>
                <a:cs typeface="+mn-cs"/>
              </a:rPr>
              <a:t>La classe actuelle &lt;CR&gt;de CE1/CE2 a fait l’objet d’un rafraichissement. La pose d’une toile à peindre a gommé les différents outrages du temps et une peinture aux goûts de l’enseignante a été réalisée.&lt;CR&gt; C’est notre équipe technique qui a réalisé la dépose puis la repose de tous les éléments muraux.</a:t>
            </a:r>
          </a:p>
        </p:txBody>
      </p:sp>
      <p:sp>
        <p:nvSpPr>
          <p:cNvPr id="4" name="Espace réservé du numéro de diapositive 3">
            <a:extLst>
              <a:ext uri="{FF2B5EF4-FFF2-40B4-BE49-F238E27FC236}">
                <a16:creationId xmlns:a16="http://schemas.microsoft.com/office/drawing/2014/main" id="{25E71648-1B2A-6B7E-DAC5-F0A09B5D90DB}"/>
              </a:ext>
            </a:extLst>
          </p:cNvPr>
          <p:cNvSpPr>
            <a:spLocks noGrp="1"/>
          </p:cNvSpPr>
          <p:nvPr>
            <p:ph type="sldNum" sz="quarter" idx="5"/>
          </p:nvPr>
        </p:nvSpPr>
        <p:spPr/>
        <p:txBody>
          <a:bodyPr/>
          <a:lstStyle/>
          <a:p>
            <a:fld id="{5E041D1D-B0C6-487A-A3D9-34E5B6209B89}" type="slidenum">
              <a:rPr lang="en-GB" smtClean="0"/>
              <a:t>73</a:t>
            </a:fld>
            <a:endParaRPr lang="en-GB"/>
          </a:p>
        </p:txBody>
      </p:sp>
    </p:spTree>
    <p:extLst>
      <p:ext uri="{BB962C8B-B14F-4D97-AF65-F5344CB8AC3E}">
        <p14:creationId xmlns:p14="http://schemas.microsoft.com/office/powerpoint/2010/main" val="24345968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80971-E3A6-B00A-41C2-1610AD4C8A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425DE0-6BAD-CF3E-0359-44A416B6BA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874AFC-D4AF-F4C0-A711-2B67027665D1}"/>
              </a:ext>
            </a:extLst>
          </p:cNvPr>
          <p:cNvSpPr>
            <a:spLocks noGrp="1"/>
          </p:cNvSpPr>
          <p:nvPr>
            <p:ph type="body" idx="1"/>
          </p:nvPr>
        </p:nvSpPr>
        <p:spPr/>
        <p:txBody>
          <a:bodyPr/>
          <a:lstStyle/>
          <a:p>
            <a:r>
              <a:rPr lang="fr-FR" sz="1800" dirty="0">
                <a:solidFill>
                  <a:srgbClr val="000000"/>
                </a:solidFill>
                <a:effectLst/>
                <a:latin typeface="Arial" panose="020B0604020202020204" pitchFamily="34" charset="0"/>
                <a:ea typeface="Times New Roman" panose="02020603050405020304" pitchFamily="18" charset="0"/>
              </a:rPr>
              <a:t>Après les 2 premières phases d’amélioration de notre éclairage public (en 2023 et 2024), &lt;CR&gt;la 3</a:t>
            </a:r>
            <a:r>
              <a:rPr lang="fr-FR" sz="1800" baseline="30000" dirty="0">
                <a:solidFill>
                  <a:srgbClr val="000000"/>
                </a:solidFill>
                <a:effectLst/>
                <a:latin typeface="Arial" panose="020B0604020202020204" pitchFamily="34" charset="0"/>
                <a:ea typeface="Times New Roman" panose="02020603050405020304" pitchFamily="18" charset="0"/>
              </a:rPr>
              <a:t>ème</a:t>
            </a:r>
            <a:r>
              <a:rPr lang="fr-FR" sz="1800" dirty="0">
                <a:solidFill>
                  <a:srgbClr val="000000"/>
                </a:solidFill>
                <a:effectLst/>
                <a:latin typeface="Arial" panose="020B0604020202020204" pitchFamily="34" charset="0"/>
                <a:ea typeface="Times New Roman" panose="02020603050405020304" pitchFamily="18" charset="0"/>
              </a:rPr>
              <a:t> phase a permis d’installer des lanternes LED notamment route d’Herbault, rue des écoles et rue des Glycines.</a:t>
            </a:r>
          </a:p>
          <a:p>
            <a:r>
              <a:rPr lang="fr-FR" sz="1800" dirty="0">
                <a:solidFill>
                  <a:srgbClr val="000000"/>
                </a:solidFill>
                <a:effectLst/>
                <a:latin typeface="Arial" panose="020B0604020202020204" pitchFamily="34" charset="0"/>
                <a:ea typeface="Times New Roman" panose="02020603050405020304" pitchFamily="18" charset="0"/>
              </a:rPr>
              <a:t>Toutes ces modifications permettent d’installer des lampes plus économes en énergie et techniquement plus efficaces en luminosité.</a:t>
            </a:r>
            <a:br>
              <a:rPr lang="fr-FR" sz="1800" dirty="0">
                <a:solidFill>
                  <a:srgbClr val="000000"/>
                </a:solidFill>
                <a:effectLst/>
                <a:latin typeface="Arial" panose="020B0604020202020204" pitchFamily="34" charset="0"/>
                <a:ea typeface="Times New Roman" panose="02020603050405020304" pitchFamily="18" charset="0"/>
              </a:rPr>
            </a:br>
            <a:r>
              <a:rPr lang="fr-FR" sz="1800" dirty="0">
                <a:solidFill>
                  <a:srgbClr val="000000"/>
                </a:solidFill>
                <a:effectLst/>
                <a:latin typeface="Arial" panose="020B0604020202020204" pitchFamily="34" charset="0"/>
                <a:ea typeface="Times New Roman" panose="02020603050405020304" pitchFamily="18" charset="0"/>
              </a:rPr>
              <a:t>A fin 2025, sur un total de 339 lanternes, 177 sont à technologie LED, soit environ 53 % du parc. </a:t>
            </a:r>
          </a:p>
        </p:txBody>
      </p:sp>
      <p:sp>
        <p:nvSpPr>
          <p:cNvPr id="4" name="Espace réservé du numéro de diapositive 3">
            <a:extLst>
              <a:ext uri="{FF2B5EF4-FFF2-40B4-BE49-F238E27FC236}">
                <a16:creationId xmlns:a16="http://schemas.microsoft.com/office/drawing/2014/main" id="{AD8A4902-AF59-6979-ABA9-70CC7876621E}"/>
              </a:ext>
            </a:extLst>
          </p:cNvPr>
          <p:cNvSpPr>
            <a:spLocks noGrp="1"/>
          </p:cNvSpPr>
          <p:nvPr>
            <p:ph type="sldNum" sz="quarter" idx="5"/>
          </p:nvPr>
        </p:nvSpPr>
        <p:spPr/>
        <p:txBody>
          <a:bodyPr/>
          <a:lstStyle/>
          <a:p>
            <a:fld id="{5E041D1D-B0C6-487A-A3D9-34E5B6209B89}" type="slidenum">
              <a:rPr lang="en-GB" smtClean="0"/>
              <a:t>74</a:t>
            </a:fld>
            <a:endParaRPr lang="en-GB"/>
          </a:p>
        </p:txBody>
      </p:sp>
    </p:spTree>
    <p:extLst>
      <p:ext uri="{BB962C8B-B14F-4D97-AF65-F5344CB8AC3E}">
        <p14:creationId xmlns:p14="http://schemas.microsoft.com/office/powerpoint/2010/main" val="19000007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Times New Roman" panose="02020603050405020304" pitchFamily="18" charset="0"/>
              </a:rPr>
              <a:t>Nous allons maintenant passer aux projets prévus pour 2026. Période électorale oblige, je ne parlerai ici que des projets pour lesquels une demande de subvention a été déposée, ce qui les rend déjà « publics » Tout en sachant que, même si des subventions sont demandées, nous n’aurons encore une fois aucune réponse avant que nos chers représentants s’entendent pour voter un budget à l’Etat…</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75</a:t>
            </a:fld>
            <a:endParaRPr lang="en-GB"/>
          </a:p>
        </p:txBody>
      </p:sp>
    </p:spTree>
    <p:extLst>
      <p:ext uri="{BB962C8B-B14F-4D97-AF65-F5344CB8AC3E}">
        <p14:creationId xmlns:p14="http://schemas.microsoft.com/office/powerpoint/2010/main" val="36945167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7BD4-F48B-9A23-1346-2DD00E9FC7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494589-A3CC-D683-3962-A57AB2B3C7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61AB10-8B33-2878-DE79-3173FAE05BDF}"/>
              </a:ext>
            </a:extLst>
          </p:cNvPr>
          <p:cNvSpPr>
            <a:spLocks noGrp="1"/>
          </p:cNvSpPr>
          <p:nvPr>
            <p:ph type="body" idx="1"/>
          </p:nvPr>
        </p:nvSpPr>
        <p:spPr/>
        <p:txBody>
          <a:bodyPr/>
          <a:lstStyle/>
          <a:p>
            <a:r>
              <a:rPr lang="fr-FR" sz="1200" dirty="0">
                <a:effectLst/>
                <a:latin typeface="Calibri" panose="020F0502020204030204" pitchFamily="34" charset="0"/>
                <a:ea typeface="Times New Roman" panose="02020603050405020304" pitchFamily="18" charset="0"/>
              </a:rPr>
              <a:t>En 2025, à l’occasion du départ de l’une de nos locataires, on a lancé une étude avec le CAUE&lt;CR&gt; pour </a:t>
            </a:r>
            <a:r>
              <a:rPr lang="fr-FR" sz="1200" dirty="0">
                <a:effectLst/>
                <a:latin typeface="Arial" panose="020B0604020202020204" pitchFamily="34" charset="0"/>
                <a:ea typeface="Times New Roman" panose="02020603050405020304" pitchFamily="18" charset="0"/>
              </a:rPr>
              <a:t>optimiser notre patrimoine bâti, </a:t>
            </a:r>
            <a:r>
              <a:rPr lang="fr-FR" sz="1200" dirty="0">
                <a:effectLst/>
                <a:latin typeface="Calibri" panose="020F0502020204030204" pitchFamily="34" charset="0"/>
                <a:ea typeface="Times New Roman" panose="02020603050405020304" pitchFamily="18" charset="0"/>
              </a:rPr>
              <a:t>autour de la Mairie: logement d’habitation récupéré, écoles, salle polyvalente, salles de réunion, locaux du SEJ.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CAUE (Conseil d’Architecture, d’Urbanisme et de l’Environnement) est une association à but non lucratif aux missions d’information, de sensibilisation et de conseil. Il a été créé à l’initiative du &lt;CR&gt;Conseil départemental dans le cadre de la loi sur l’architecture de 1977.</a:t>
            </a:r>
          </a:p>
        </p:txBody>
      </p:sp>
      <p:sp>
        <p:nvSpPr>
          <p:cNvPr id="4" name="Espace réservé du numéro de diapositive 3">
            <a:extLst>
              <a:ext uri="{FF2B5EF4-FFF2-40B4-BE49-F238E27FC236}">
                <a16:creationId xmlns:a16="http://schemas.microsoft.com/office/drawing/2014/main" id="{FF0AB18A-4495-1E9C-34D5-4D49F24FE047}"/>
              </a:ext>
            </a:extLst>
          </p:cNvPr>
          <p:cNvSpPr>
            <a:spLocks noGrp="1"/>
          </p:cNvSpPr>
          <p:nvPr>
            <p:ph type="sldNum" sz="quarter" idx="5"/>
          </p:nvPr>
        </p:nvSpPr>
        <p:spPr/>
        <p:txBody>
          <a:bodyPr/>
          <a:lstStyle/>
          <a:p>
            <a:fld id="{5E041D1D-B0C6-487A-A3D9-34E5B6209B89}" type="slidenum">
              <a:rPr lang="en-GB" smtClean="0"/>
              <a:t>76</a:t>
            </a:fld>
            <a:endParaRPr lang="en-GB"/>
          </a:p>
        </p:txBody>
      </p:sp>
    </p:spTree>
    <p:extLst>
      <p:ext uri="{BB962C8B-B14F-4D97-AF65-F5344CB8AC3E}">
        <p14:creationId xmlns:p14="http://schemas.microsoft.com/office/powerpoint/2010/main" val="2782323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97C5F-A5CD-8DAF-3599-69C94628A6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E2DD72-DE14-39C6-4F5C-91EF96D0B3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C117C98-71E0-4A1F-4A9F-607F485797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&lt;CR&gt;La priorité pour 2026 sera de transformer un logement d’habitation en un &lt;CR&gt;local administratif pour le SEJ. L’étude pour l’emploi des autres bâtiments sera aussi disponible pour l’équipe suivante, qui verra ce qu’elle en fait. Une demande de subvention a été déposée auprès de la Préfecture, de façon à respecter les dates limites.</a:t>
            </a:r>
          </a:p>
        </p:txBody>
      </p:sp>
      <p:sp>
        <p:nvSpPr>
          <p:cNvPr id="4" name="Espace réservé du numéro de diapositive 3">
            <a:extLst>
              <a:ext uri="{FF2B5EF4-FFF2-40B4-BE49-F238E27FC236}">
                <a16:creationId xmlns:a16="http://schemas.microsoft.com/office/drawing/2014/main" id="{250E8A97-E8B2-B7AA-DFCA-0DFDA2D12276}"/>
              </a:ext>
            </a:extLst>
          </p:cNvPr>
          <p:cNvSpPr>
            <a:spLocks noGrp="1"/>
          </p:cNvSpPr>
          <p:nvPr>
            <p:ph type="sldNum" sz="quarter" idx="5"/>
          </p:nvPr>
        </p:nvSpPr>
        <p:spPr/>
        <p:txBody>
          <a:bodyPr/>
          <a:lstStyle/>
          <a:p>
            <a:fld id="{5E041D1D-B0C6-487A-A3D9-34E5B6209B89}" type="slidenum">
              <a:rPr lang="en-GB" smtClean="0"/>
              <a:t>77</a:t>
            </a:fld>
            <a:endParaRPr lang="en-GB"/>
          </a:p>
        </p:txBody>
      </p:sp>
    </p:spTree>
    <p:extLst>
      <p:ext uri="{BB962C8B-B14F-4D97-AF65-F5344CB8AC3E}">
        <p14:creationId xmlns:p14="http://schemas.microsoft.com/office/powerpoint/2010/main" val="28264153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D79AB-D9A3-0AC1-AA32-B63321485D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5D4AA1F-06B8-57C0-7B69-0AAB2B6C3F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7BD20E-0976-AC1F-B53F-83D80810E6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Autre projet prévu pour 2026: la modernisation du jardin du souvenir&lt;CR&gt;, situé dans le cimetière, qui est un espace de dispersion des cendres des défunts ayant fait l’objet d’une crémation.</a:t>
            </a:r>
          </a:p>
          <a:p>
            <a:r>
              <a:rPr lang="fr-FR" dirty="0"/>
              <a:t>Notre propre jardin du souvenir est en très mauvais état et ne permet plus aux personnes qui viennent se recueillir de le faire dans de bonnes conditions.</a:t>
            </a:r>
          </a:p>
          <a:p>
            <a:r>
              <a:rPr lang="fr-FR" dirty="0"/>
              <a:t>Nous avons donc sollicité une entreprise de pompes funèbres ce qui nous a permis là encore de déposer une demande de subvention auprès de la Préfecture.</a:t>
            </a:r>
          </a:p>
        </p:txBody>
      </p:sp>
      <p:sp>
        <p:nvSpPr>
          <p:cNvPr id="4" name="Espace réservé du numéro de diapositive 3">
            <a:extLst>
              <a:ext uri="{FF2B5EF4-FFF2-40B4-BE49-F238E27FC236}">
                <a16:creationId xmlns:a16="http://schemas.microsoft.com/office/drawing/2014/main" id="{FFD7F4E3-772A-E1F1-8EF9-93409D908701}"/>
              </a:ext>
            </a:extLst>
          </p:cNvPr>
          <p:cNvSpPr>
            <a:spLocks noGrp="1"/>
          </p:cNvSpPr>
          <p:nvPr>
            <p:ph type="sldNum" sz="quarter" idx="5"/>
          </p:nvPr>
        </p:nvSpPr>
        <p:spPr/>
        <p:txBody>
          <a:bodyPr/>
          <a:lstStyle/>
          <a:p>
            <a:fld id="{5E041D1D-B0C6-487A-A3D9-34E5B6209B89}" type="slidenum">
              <a:rPr lang="en-GB" smtClean="0"/>
              <a:t>78</a:t>
            </a:fld>
            <a:endParaRPr lang="en-GB"/>
          </a:p>
        </p:txBody>
      </p:sp>
    </p:spTree>
    <p:extLst>
      <p:ext uri="{BB962C8B-B14F-4D97-AF65-F5344CB8AC3E}">
        <p14:creationId xmlns:p14="http://schemas.microsoft.com/office/powerpoint/2010/main" val="12821959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1964F-E68C-1A8E-00F3-7628B586F0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5D0DF5-C07B-8570-DA4B-AFBB408AB4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B4CE8C-E0A3-BC3B-7B5B-41CB426345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Un autre &lt;CR&gt;projet important pour la commune mais de la compétence &lt;CR&gt;d’Agglopolys est prévu pour 2026: </a:t>
            </a:r>
            <a:r>
              <a:rPr lang="fr-FR" sz="1200" b="0" kern="1200" dirty="0">
                <a:solidFill>
                  <a:schemeClr val="tx1"/>
                </a:solidFill>
                <a:effectLst/>
                <a:latin typeface="+mn-lt"/>
                <a:ea typeface="+mn-ea"/>
                <a:cs typeface="+mn-cs"/>
              </a:rPr>
              <a:t>la reconstruction et la modernisation de la station d’épuration&lt;CR&gt;. L’actuelle lagune a été mise en service en 1989 pour 1 530 équivalents-habitants, ce qui est aujourd’hui insuffisant pour recevoir les effluents supplémentaires générés par les projets d’urbanisation futurs prévus sur le territoire.</a:t>
            </a:r>
          </a:p>
          <a:p>
            <a:r>
              <a:rPr lang="fr-FR" sz="1200" b="0" kern="1200" dirty="0">
                <a:solidFill>
                  <a:schemeClr val="tx1"/>
                </a:solidFill>
                <a:effectLst/>
                <a:latin typeface="+mn-lt"/>
                <a:ea typeface="+mn-ea"/>
                <a:cs typeface="+mn-cs"/>
              </a:rPr>
              <a:t>La nouvelle station sera conçue pour répondre aux exigences de protection du milieu, tout en intégrant des performances techniques optimisées. Les travaux de construction devraient débuter au printemps.</a:t>
            </a:r>
          </a:p>
        </p:txBody>
      </p:sp>
      <p:sp>
        <p:nvSpPr>
          <p:cNvPr id="4" name="Espace réservé du numéro de diapositive 3">
            <a:extLst>
              <a:ext uri="{FF2B5EF4-FFF2-40B4-BE49-F238E27FC236}">
                <a16:creationId xmlns:a16="http://schemas.microsoft.com/office/drawing/2014/main" id="{24F7EFC8-EDFB-C181-B448-EB7ED29C4A25}"/>
              </a:ext>
            </a:extLst>
          </p:cNvPr>
          <p:cNvSpPr>
            <a:spLocks noGrp="1"/>
          </p:cNvSpPr>
          <p:nvPr>
            <p:ph type="sldNum" sz="quarter" idx="5"/>
          </p:nvPr>
        </p:nvSpPr>
        <p:spPr/>
        <p:txBody>
          <a:bodyPr/>
          <a:lstStyle/>
          <a:p>
            <a:fld id="{5E041D1D-B0C6-487A-A3D9-34E5B6209B89}" type="slidenum">
              <a:rPr lang="en-GB" smtClean="0"/>
              <a:t>79</a:t>
            </a:fld>
            <a:endParaRPr lang="en-GB"/>
          </a:p>
        </p:txBody>
      </p:sp>
    </p:spTree>
    <p:extLst>
      <p:ext uri="{BB962C8B-B14F-4D97-AF65-F5344CB8AC3E}">
        <p14:creationId xmlns:p14="http://schemas.microsoft.com/office/powerpoint/2010/main" val="35802744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644C-7530-C356-D628-335252A5355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0410DD-6D20-B153-4F77-BB037E9801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D3980A2-EE03-438F-3A8E-A3A4E88012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Enfin, compte–tenu de leur ancienneté, les services de gestion de l’eau potable commenceront en 2026 à renouveler certains de nos compteurs d’eau.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nouveaux seront </a:t>
            </a:r>
            <a:r>
              <a:rPr lang="fr-FR" b="0" dirty="0" err="1"/>
              <a:t>télérelevables</a:t>
            </a:r>
            <a:r>
              <a:rPr lang="fr-FR" b="0" dirty="0"/>
              <a:t>, &lt;CR&gt;ce qui ne nécessitera plus qu’un agent soit autorisé à entrer chez les habitants, pour chercher le compteur.</a:t>
            </a:r>
            <a:endParaRPr lang="fr-FR" sz="1200" b="0" kern="1200" dirty="0">
              <a:solidFill>
                <a:schemeClr val="tx1"/>
              </a:solidFill>
              <a:effectLst/>
              <a:latin typeface="+mn-lt"/>
              <a:ea typeface="+mn-ea"/>
              <a:cs typeface="+mn-cs"/>
            </a:endParaRPr>
          </a:p>
        </p:txBody>
      </p:sp>
      <p:sp>
        <p:nvSpPr>
          <p:cNvPr id="4" name="Espace réservé du numéro de diapositive 3">
            <a:extLst>
              <a:ext uri="{FF2B5EF4-FFF2-40B4-BE49-F238E27FC236}">
                <a16:creationId xmlns:a16="http://schemas.microsoft.com/office/drawing/2014/main" id="{B45A960D-C6FB-135D-9152-07C1C78B9B58}"/>
              </a:ext>
            </a:extLst>
          </p:cNvPr>
          <p:cNvSpPr>
            <a:spLocks noGrp="1"/>
          </p:cNvSpPr>
          <p:nvPr>
            <p:ph type="sldNum" sz="quarter" idx="5"/>
          </p:nvPr>
        </p:nvSpPr>
        <p:spPr/>
        <p:txBody>
          <a:bodyPr/>
          <a:lstStyle/>
          <a:p>
            <a:fld id="{5E041D1D-B0C6-487A-A3D9-34E5B6209B89}" type="slidenum">
              <a:rPr lang="en-GB" smtClean="0"/>
              <a:t>80</a:t>
            </a:fld>
            <a:endParaRPr lang="en-GB"/>
          </a:p>
        </p:txBody>
      </p:sp>
    </p:spTree>
    <p:extLst>
      <p:ext uri="{BB962C8B-B14F-4D97-AF65-F5344CB8AC3E}">
        <p14:creationId xmlns:p14="http://schemas.microsoft.com/office/powerpoint/2010/main" val="4335100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En tant que Maire de la commune, je ne ferai aucune publicité pour tel ou tel commerce. Je pense que je peux quand même dire &lt;CR&gt;qu’une nouvelle supérette a ouvert en cette fin d’année 2025 et que &lt;CR&gt;sa gérante vous attend!</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81</a:t>
            </a:fld>
            <a:endParaRPr lang="en-GB"/>
          </a:p>
        </p:txBody>
      </p:sp>
    </p:spTree>
    <p:extLst>
      <p:ext uri="{BB962C8B-B14F-4D97-AF65-F5344CB8AC3E}">
        <p14:creationId xmlns:p14="http://schemas.microsoft.com/office/powerpoint/2010/main" val="1259717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B27B6-A0D0-128B-477E-F94A17DB4BA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DDF64A-BCCC-94FF-D56F-6B3324E14EE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0D83F94-21B4-DB55-06FD-04333018FA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Ou, en Russie, où Poutine réussit le tour de force de provoquer, selon le New York Times, le massacre de près de &lt;CR&gt;1 million de ses propres soldats (tués ou blessés) depuis qu’il a déclenché son invasion de l’Ukraine en février 2022. &lt;CR&gt;. Et il ne faut pas oublier non plus les 400 000 ukrainiens, civils et militaires, tués ou blessés pendant le même temps.</a:t>
            </a:r>
          </a:p>
        </p:txBody>
      </p:sp>
      <p:sp>
        <p:nvSpPr>
          <p:cNvPr id="4" name="Espace réservé du numéro de diapositive 3">
            <a:extLst>
              <a:ext uri="{FF2B5EF4-FFF2-40B4-BE49-F238E27FC236}">
                <a16:creationId xmlns:a16="http://schemas.microsoft.com/office/drawing/2014/main" id="{DA2C50FB-0390-99B0-01F9-7AED8339634F}"/>
              </a:ext>
            </a:extLst>
          </p:cNvPr>
          <p:cNvSpPr>
            <a:spLocks noGrp="1"/>
          </p:cNvSpPr>
          <p:nvPr>
            <p:ph type="sldNum" sz="quarter" idx="5"/>
          </p:nvPr>
        </p:nvSpPr>
        <p:spPr/>
        <p:txBody>
          <a:bodyPr/>
          <a:lstStyle/>
          <a:p>
            <a:fld id="{5E041D1D-B0C6-487A-A3D9-34E5B6209B89}" type="slidenum">
              <a:rPr lang="en-GB" smtClean="0"/>
              <a:t>10</a:t>
            </a:fld>
            <a:endParaRPr lang="en-GB"/>
          </a:p>
        </p:txBody>
      </p:sp>
    </p:spTree>
    <p:extLst>
      <p:ext uri="{BB962C8B-B14F-4D97-AF65-F5344CB8AC3E}">
        <p14:creationId xmlns:p14="http://schemas.microsoft.com/office/powerpoint/2010/main" val="3409912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Sans aucune transition, je voudrais terminer par les associations du village.</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82</a:t>
            </a:fld>
            <a:endParaRPr lang="en-GB"/>
          </a:p>
        </p:txBody>
      </p:sp>
    </p:spTree>
    <p:extLst>
      <p:ext uri="{BB962C8B-B14F-4D97-AF65-F5344CB8AC3E}">
        <p14:creationId xmlns:p14="http://schemas.microsoft.com/office/powerpoint/2010/main" val="3440730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84507-9269-00C8-AE1C-FF189093FE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9DB76F-44D0-B3F7-A160-7F8A89ED40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D88259C-B3AC-A63A-8B0A-458F658EEEE7}"/>
              </a:ext>
            </a:extLst>
          </p:cNvPr>
          <p:cNvSpPr>
            <a:spLocks noGrp="1"/>
          </p:cNvSpPr>
          <p:nvPr>
            <p:ph type="body" idx="1"/>
          </p:nvPr>
        </p:nvSpPr>
        <p:spPr/>
        <p:txBody>
          <a:bodyPr/>
          <a:lstStyle/>
          <a:p>
            <a:r>
              <a:rPr lang="fr-FR" noProof="0" dirty="0"/>
              <a:t>Elles &lt;CR&gt; se sont toutes retrouvées lors du dernier forum des Associations, organisé chaque année début septembre par Fossé, Marolles et Saint-Sulpice, et hébergé cette année par Marolles.</a:t>
            </a:r>
          </a:p>
        </p:txBody>
      </p:sp>
      <p:sp>
        <p:nvSpPr>
          <p:cNvPr id="4" name="Espace réservé du numéro de diapositive 3">
            <a:extLst>
              <a:ext uri="{FF2B5EF4-FFF2-40B4-BE49-F238E27FC236}">
                <a16:creationId xmlns:a16="http://schemas.microsoft.com/office/drawing/2014/main" id="{7409C429-4013-F663-CDDD-5EF7C4AF6EFE}"/>
              </a:ext>
            </a:extLst>
          </p:cNvPr>
          <p:cNvSpPr>
            <a:spLocks noGrp="1"/>
          </p:cNvSpPr>
          <p:nvPr>
            <p:ph type="sldNum" sz="quarter" idx="5"/>
          </p:nvPr>
        </p:nvSpPr>
        <p:spPr/>
        <p:txBody>
          <a:bodyPr/>
          <a:lstStyle/>
          <a:p>
            <a:fld id="{5E041D1D-B0C6-487A-A3D9-34E5B6209B89}" type="slidenum">
              <a:rPr lang="en-GB" smtClean="0"/>
              <a:t>83</a:t>
            </a:fld>
            <a:endParaRPr lang="en-GB"/>
          </a:p>
        </p:txBody>
      </p:sp>
    </p:spTree>
    <p:extLst>
      <p:ext uri="{BB962C8B-B14F-4D97-AF65-F5344CB8AC3E}">
        <p14:creationId xmlns:p14="http://schemas.microsoft.com/office/powerpoint/2010/main" val="24575145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Ce sont elles qui permettent de mesurer le pouls d’une commune. J’espère ici ne pas en avoir oublié. </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84</a:t>
            </a:fld>
            <a:endParaRPr lang="en-GB"/>
          </a:p>
        </p:txBody>
      </p:sp>
    </p:spTree>
    <p:extLst>
      <p:ext uri="{BB962C8B-B14F-4D97-AF65-F5344CB8AC3E}">
        <p14:creationId xmlns:p14="http://schemas.microsoft.com/office/powerpoint/2010/main" val="11746568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Quoi qu’il en soit, je voudrais dire à tous les dirigeants et tous les membres de ces associations… un immense MERCI. L’ensemble des bénévoles qui les anime concourent ainsi à la vie de la commune, que ces associations soient sportives, communales ou culturelles. </a:t>
            </a:r>
          </a:p>
          <a:p>
            <a:r>
              <a:rPr lang="fr-FR" noProof="0" dirty="0"/>
              <a:t>Je voudrais aussi remercier l’ensemble des agents de notre commune, qui œuvrent quotidiennement au bénéfice de toute la population.</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85</a:t>
            </a:fld>
            <a:endParaRPr lang="en-GB"/>
          </a:p>
        </p:txBody>
      </p:sp>
    </p:spTree>
    <p:extLst>
      <p:ext uri="{BB962C8B-B14F-4D97-AF65-F5344CB8AC3E}">
        <p14:creationId xmlns:p14="http://schemas.microsoft.com/office/powerpoint/2010/main" val="38412867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479BE-611D-17DD-4685-B5803A8D7D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472D8E-1139-D9C0-5142-375F868732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522921A-367C-6656-DCB0-CF01CE174097}"/>
              </a:ext>
            </a:extLst>
          </p:cNvPr>
          <p:cNvSpPr>
            <a:spLocks noGrp="1"/>
          </p:cNvSpPr>
          <p:nvPr>
            <p:ph type="body" idx="1"/>
          </p:nvPr>
        </p:nvSpPr>
        <p:spPr/>
        <p:txBody>
          <a:bodyPr/>
          <a:lstStyle/>
          <a:p>
            <a:r>
              <a:rPr lang="fr-FR" noProof="0" dirty="0"/>
              <a:t>Et enfin remercier aussi les conseillers municipaux et les adjoints qui m’ont si bien aidé à appréhender cette nouvelle fonction de maire que je n’avais pas forcément envisagée au début du mandat.</a:t>
            </a:r>
          </a:p>
          <a:p>
            <a:r>
              <a:rPr lang="fr-FR" noProof="0" dirty="0"/>
              <a:t>Et, comme il en est encore temps, je voudrais ici vous rappeler </a:t>
            </a:r>
          </a:p>
        </p:txBody>
      </p:sp>
      <p:sp>
        <p:nvSpPr>
          <p:cNvPr id="4" name="Espace réservé du numéro de diapositive 3">
            <a:extLst>
              <a:ext uri="{FF2B5EF4-FFF2-40B4-BE49-F238E27FC236}">
                <a16:creationId xmlns:a16="http://schemas.microsoft.com/office/drawing/2014/main" id="{334F4240-EEF4-9D7A-98B6-8F9F8BE51357}"/>
              </a:ext>
            </a:extLst>
          </p:cNvPr>
          <p:cNvSpPr>
            <a:spLocks noGrp="1"/>
          </p:cNvSpPr>
          <p:nvPr>
            <p:ph type="sldNum" sz="quarter" idx="5"/>
          </p:nvPr>
        </p:nvSpPr>
        <p:spPr/>
        <p:txBody>
          <a:bodyPr/>
          <a:lstStyle/>
          <a:p>
            <a:fld id="{5E041D1D-B0C6-487A-A3D9-34E5B6209B89}" type="slidenum">
              <a:rPr lang="en-GB" smtClean="0"/>
              <a:t>86</a:t>
            </a:fld>
            <a:endParaRPr lang="en-GB"/>
          </a:p>
        </p:txBody>
      </p:sp>
    </p:spTree>
    <p:extLst>
      <p:ext uri="{BB962C8B-B14F-4D97-AF65-F5344CB8AC3E}">
        <p14:creationId xmlns:p14="http://schemas.microsoft.com/office/powerpoint/2010/main" val="30038579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a:t>… les représentations de la troupe « Avec et sans complexe », qui va fêter ses 30 ans d’existence cette année, et leur nouvelle pièce &lt;CR&gt; « Un fil à la patte » qui prendra possession de la scène de cette salle polyvalente pour 3 semaines &lt;CR&gt;à compter du 24 janvier prochain, à partir de 20h30.</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87</a:t>
            </a:fld>
            <a:endParaRPr lang="en-GB"/>
          </a:p>
        </p:txBody>
      </p:sp>
    </p:spTree>
    <p:extLst>
      <p:ext uri="{BB962C8B-B14F-4D97-AF65-F5344CB8AC3E}">
        <p14:creationId xmlns:p14="http://schemas.microsoft.com/office/powerpoint/2010/main" val="39503477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Pour conclure, permettez-moi une nouvelle fois de vous souhaiter une excellente année 2026. Qu’elle vous soit douce et vous apporte la joie et la santé.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Avant de passer la parole aux autres personnalités, je voulais aussi &lt;CR&gt;remercier Monsieur </a:t>
            </a:r>
            <a:r>
              <a:rPr lang="fr-FR" b="0" noProof="0" dirty="0">
                <a:highlight>
                  <a:srgbClr val="FFFF00"/>
                </a:highlight>
              </a:rPr>
              <a:t>Bruno BRUN, fleuriste pour le magasin Ambiance Florale, qui nous prête les plantes que vous pouvez voir ici.&lt;CR&gt;</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88</a:t>
            </a:fld>
            <a:endParaRPr lang="en-GB"/>
          </a:p>
        </p:txBody>
      </p:sp>
    </p:spTree>
    <p:extLst>
      <p:ext uri="{BB962C8B-B14F-4D97-AF65-F5344CB8AC3E}">
        <p14:creationId xmlns:p14="http://schemas.microsoft.com/office/powerpoint/2010/main" val="39044787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highlight>
                  <a:srgbClr val="FFFF00"/>
                </a:highlight>
              </a:rPr>
              <a:t>&lt;CR&gt;</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89</a:t>
            </a:fld>
            <a:endParaRPr lang="en-GB"/>
          </a:p>
        </p:txBody>
      </p:sp>
    </p:spTree>
    <p:extLst>
      <p:ext uri="{BB962C8B-B14F-4D97-AF65-F5344CB8AC3E}">
        <p14:creationId xmlns:p14="http://schemas.microsoft.com/office/powerpoint/2010/main" val="29459589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highlight>
                  <a:srgbClr val="FFFF00"/>
                </a:highlight>
              </a:rPr>
              <a:t>&lt;CR&gt;</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90</a:t>
            </a:fld>
            <a:endParaRPr lang="en-GB"/>
          </a:p>
        </p:txBody>
      </p:sp>
    </p:spTree>
    <p:extLst>
      <p:ext uri="{BB962C8B-B14F-4D97-AF65-F5344CB8AC3E}">
        <p14:creationId xmlns:p14="http://schemas.microsoft.com/office/powerpoint/2010/main" val="21012285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highlight>
                  <a:srgbClr val="FFFF00"/>
                </a:highlight>
              </a:rPr>
              <a:t>En raison de la période électorale et dans un soucis de neutralité, la Préfecture ne participe pas aux cérémonies de vœux des différentes communes.&lt;CR&gt;</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91</a:t>
            </a:fld>
            <a:endParaRPr lang="en-GB"/>
          </a:p>
        </p:txBody>
      </p:sp>
    </p:spTree>
    <p:extLst>
      <p:ext uri="{BB962C8B-B14F-4D97-AF65-F5344CB8AC3E}">
        <p14:creationId xmlns:p14="http://schemas.microsoft.com/office/powerpoint/2010/main" val="642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A3E92-923E-AB6A-03DD-C621A72ADE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D55CEAB-0809-1093-DE7B-112861E56DA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514987-D3CC-322F-3B97-AA9339AAD1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Ou, à Gaza, où &lt;CR&gt;Netanyahou et son armée ont provoqué un génocide pour se venger d’une attaque terroriste que leurs services de renseignement n’avaient pas su prévoir. Provoquant la mort de 70 000 personnes et le déplacement forcé des 850 000 autres.</a:t>
            </a:r>
          </a:p>
        </p:txBody>
      </p:sp>
      <p:sp>
        <p:nvSpPr>
          <p:cNvPr id="4" name="Espace réservé du numéro de diapositive 3">
            <a:extLst>
              <a:ext uri="{FF2B5EF4-FFF2-40B4-BE49-F238E27FC236}">
                <a16:creationId xmlns:a16="http://schemas.microsoft.com/office/drawing/2014/main" id="{5B04A8A6-68C4-8040-9018-124068741102}"/>
              </a:ext>
            </a:extLst>
          </p:cNvPr>
          <p:cNvSpPr>
            <a:spLocks noGrp="1"/>
          </p:cNvSpPr>
          <p:nvPr>
            <p:ph type="sldNum" sz="quarter" idx="5"/>
          </p:nvPr>
        </p:nvSpPr>
        <p:spPr/>
        <p:txBody>
          <a:bodyPr/>
          <a:lstStyle/>
          <a:p>
            <a:fld id="{5E041D1D-B0C6-487A-A3D9-34E5B6209B89}" type="slidenum">
              <a:rPr lang="en-GB" smtClean="0"/>
              <a:t>11</a:t>
            </a:fld>
            <a:endParaRPr lang="en-GB"/>
          </a:p>
        </p:txBody>
      </p:sp>
    </p:spTree>
    <p:extLst>
      <p:ext uri="{BB962C8B-B14F-4D97-AF65-F5344CB8AC3E}">
        <p14:creationId xmlns:p14="http://schemas.microsoft.com/office/powerpoint/2010/main" val="4108777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effectLst/>
                <a:latin typeface="Calibri" panose="020F0502020204030204" pitchFamily="34" charset="0"/>
                <a:ea typeface="Calibri" panose="020F0502020204030204" pitchFamily="34" charset="0"/>
                <a:cs typeface="Times New Roman" panose="02020603050405020304" pitchFamily="18" charset="0"/>
              </a:rPr>
              <a:t>Nous souhaitions cette année &lt;CR&gt;mettre à l’honneur 6 personnes du village qui aident à embellir la commune, 1 fois par mois, &lt;CR&gt;en ramassant les déchets laissés par des personnes de passage ou par des habitants eux-mêmes … Il s’agit ici des plus assidus: d’autres personnes aussi ont pu intervenir. </a:t>
            </a:r>
          </a:p>
          <a:p>
            <a:r>
              <a:rPr lang="fr-FR" sz="1200" dirty="0">
                <a:effectLst/>
                <a:latin typeface="Calibri" panose="020F0502020204030204" pitchFamily="34" charset="0"/>
                <a:ea typeface="Calibri" panose="020F0502020204030204" pitchFamily="34" charset="0"/>
                <a:cs typeface="Times New Roman" panose="02020603050405020304" pitchFamily="18" charset="0"/>
              </a:rPr>
              <a:t>A cette occasion, nous fournissons les gilets rétroréfléchissants, les pinces pour éviter de se baisser systématiquement et le petit café réconfortant.</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92</a:t>
            </a:fld>
            <a:endParaRPr lang="en-GB"/>
          </a:p>
        </p:txBody>
      </p:sp>
    </p:spTree>
    <p:extLst>
      <p:ext uri="{BB962C8B-B14F-4D97-AF65-F5344CB8AC3E}">
        <p14:creationId xmlns:p14="http://schemas.microsoft.com/office/powerpoint/2010/main" val="25792641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94025-8A9F-30E0-0657-89CE6EC63B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1D5819-F4AF-392C-ABA2-0D060C2F08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AE543CB-165C-FD4E-284E-153FC1BA2DB2}"/>
              </a:ext>
            </a:extLst>
          </p:cNvPr>
          <p:cNvSpPr>
            <a:spLocks noGrp="1"/>
          </p:cNvSpPr>
          <p:nvPr>
            <p:ph type="body" idx="1"/>
          </p:nvPr>
        </p:nvSpPr>
        <p:spPr/>
        <p:txBody>
          <a:bodyPr/>
          <a:lstStyle/>
          <a:p>
            <a:r>
              <a:rPr lang="fr-FR" sz="1200" dirty="0">
                <a:effectLst/>
                <a:latin typeface="Calibri" panose="020F0502020204030204" pitchFamily="34" charset="0"/>
                <a:ea typeface="Calibri" panose="020F0502020204030204" pitchFamily="34" charset="0"/>
                <a:cs typeface="Times New Roman" panose="02020603050405020304" pitchFamily="18" charset="0"/>
              </a:rPr>
              <a:t>On trouve (par ordre alphabétique)</a:t>
            </a:r>
          </a:p>
          <a:p>
            <a:pPr marL="171450" indent="-171450">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Mme Marie-Pierre FLEURY;&lt;CR&gt;</a:t>
            </a:r>
          </a:p>
          <a:p>
            <a:pPr marL="171450" indent="-171450">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Mr Pierre GENDRE, qui nous avait suggéré cette activité il y a quelques années;&lt;CR&gt;</a:t>
            </a:r>
          </a:p>
          <a:p>
            <a:pPr marL="171450" indent="-171450">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Mr Claude GILLET;&lt;CR&gt;</a:t>
            </a:r>
          </a:p>
          <a:p>
            <a:pPr marL="171450" indent="-171450">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Mr Bernard GUERINEAU;&lt;CR&gt;</a:t>
            </a:r>
          </a:p>
          <a:p>
            <a:pPr marL="171450" indent="-171450">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Mme Maryse N’GUYEN;&lt;CR&gt;</a:t>
            </a:r>
          </a:p>
          <a:p>
            <a:pPr marL="171450" indent="-171450">
              <a:buFont typeface="Arial" panose="020B0604020202020204" pitchFamily="34" charset="0"/>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Mme Dominique RABINEAU;</a:t>
            </a:r>
          </a:p>
        </p:txBody>
      </p:sp>
      <p:sp>
        <p:nvSpPr>
          <p:cNvPr id="4" name="Espace réservé du numéro de diapositive 3">
            <a:extLst>
              <a:ext uri="{FF2B5EF4-FFF2-40B4-BE49-F238E27FC236}">
                <a16:creationId xmlns:a16="http://schemas.microsoft.com/office/drawing/2014/main" id="{79ACD8BF-F5DB-D389-8474-7C0922762CFB}"/>
              </a:ext>
            </a:extLst>
          </p:cNvPr>
          <p:cNvSpPr>
            <a:spLocks noGrp="1"/>
          </p:cNvSpPr>
          <p:nvPr>
            <p:ph type="sldNum" sz="quarter" idx="5"/>
          </p:nvPr>
        </p:nvSpPr>
        <p:spPr/>
        <p:txBody>
          <a:bodyPr/>
          <a:lstStyle/>
          <a:p>
            <a:fld id="{5E041D1D-B0C6-487A-A3D9-34E5B6209B89}" type="slidenum">
              <a:rPr lang="en-GB" smtClean="0"/>
              <a:t>93</a:t>
            </a:fld>
            <a:endParaRPr lang="en-GB"/>
          </a:p>
        </p:txBody>
      </p:sp>
    </p:spTree>
    <p:extLst>
      <p:ext uri="{BB962C8B-B14F-4D97-AF65-F5344CB8AC3E}">
        <p14:creationId xmlns:p14="http://schemas.microsoft.com/office/powerpoint/2010/main" val="33431133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highlight>
                  <a:srgbClr val="FFFF00"/>
                </a:highlight>
              </a:rPr>
              <a:t>Et, pour clore cette cérémonie, </a:t>
            </a:r>
            <a:r>
              <a:rPr lang="fr-FR" noProof="0" dirty="0"/>
              <a:t>permettez-moi une nouvelle fois de vous souhaiter une excellente année 2026. Qu’elle vous soit douce et vous apporte la joie et la santé. Et la réalisation de tous vos projets.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noProof="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highlight>
                  <a:srgbClr val="FFFF00"/>
                </a:highlight>
              </a:rPr>
              <a:t>Et je vous invite à rejoindre l’autre partie de la salle où un vin d’honneur vous sera servi, avec la traditionnelle galette.</a:t>
            </a:r>
          </a:p>
        </p:txBody>
      </p:sp>
      <p:sp>
        <p:nvSpPr>
          <p:cNvPr id="4" name="Espace réservé du numéro de diapositive 3"/>
          <p:cNvSpPr>
            <a:spLocks noGrp="1"/>
          </p:cNvSpPr>
          <p:nvPr>
            <p:ph type="sldNum" sz="quarter" idx="5"/>
          </p:nvPr>
        </p:nvSpPr>
        <p:spPr/>
        <p:txBody>
          <a:bodyPr/>
          <a:lstStyle/>
          <a:p>
            <a:fld id="{5E041D1D-B0C6-487A-A3D9-34E5B6209B89}" type="slidenum">
              <a:rPr lang="en-GB" smtClean="0"/>
              <a:t>94</a:t>
            </a:fld>
            <a:endParaRPr lang="en-GB"/>
          </a:p>
        </p:txBody>
      </p:sp>
    </p:spTree>
    <p:extLst>
      <p:ext uri="{BB962C8B-B14F-4D97-AF65-F5344CB8AC3E}">
        <p14:creationId xmlns:p14="http://schemas.microsoft.com/office/powerpoint/2010/main" val="2525014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A5CEDC32-DE8A-49F2-B075-3DC6AF429E28}" type="datetimeFigureOut">
              <a:rPr lang="fr-FR" smtClean="0"/>
              <a:t>09/01/2026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20775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5CEDC32-DE8A-49F2-B075-3DC6AF429E28}" type="datetimeFigureOut">
              <a:rPr lang="fr-FR" smtClean="0"/>
              <a:t>09/01/2026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252959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5CEDC32-DE8A-49F2-B075-3DC6AF429E28}" type="datetimeFigureOut">
              <a:rPr lang="fr-FR" smtClean="0"/>
              <a:t>09/01/2026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1211589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5CEDC32-DE8A-49F2-B075-3DC6AF429E28}" type="datetimeFigureOut">
              <a:rPr lang="fr-FR" smtClean="0"/>
              <a:t>09/01/2026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753563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A5CEDC32-DE8A-49F2-B075-3DC6AF429E28}" type="datetimeFigureOut">
              <a:rPr lang="fr-FR" smtClean="0"/>
              <a:t>09/01/2026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1392082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5CEDC32-DE8A-49F2-B075-3DC6AF429E28}" type="datetimeFigureOut">
              <a:rPr lang="fr-FR" smtClean="0"/>
              <a:t>09/01/2026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149593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5CEDC32-DE8A-49F2-B075-3DC6AF429E28}" type="datetimeFigureOut">
              <a:rPr lang="fr-FR" smtClean="0"/>
              <a:t>09/01/2026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295538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5CEDC32-DE8A-49F2-B075-3DC6AF429E28}" type="datetimeFigureOut">
              <a:rPr lang="fr-FR" smtClean="0"/>
              <a:t>09/01/2026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2973479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5CEDC32-DE8A-49F2-B075-3DC6AF429E28}" type="datetimeFigureOut">
              <a:rPr lang="fr-FR" smtClean="0"/>
              <a:t>09/01/2026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328698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A5CEDC32-DE8A-49F2-B075-3DC6AF429E28}" type="datetimeFigureOut">
              <a:rPr lang="fr-FR" smtClean="0"/>
              <a:t>09/01/2026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3502882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A5CEDC32-DE8A-49F2-B075-3DC6AF429E28}" type="datetimeFigureOut">
              <a:rPr lang="fr-FR" smtClean="0"/>
              <a:t>09/01/2026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EAB08DC-C810-4E8F-B1B7-E1474F454CBE}" type="slidenum">
              <a:rPr lang="fr-FR" smtClean="0"/>
              <a:t>‹N°›</a:t>
            </a:fld>
            <a:endParaRPr lang="fr-FR"/>
          </a:p>
        </p:txBody>
      </p:sp>
    </p:spTree>
    <p:extLst>
      <p:ext uri="{BB962C8B-B14F-4D97-AF65-F5344CB8AC3E}">
        <p14:creationId xmlns:p14="http://schemas.microsoft.com/office/powerpoint/2010/main" val="349294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9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EDC32-DE8A-49F2-B075-3DC6AF429E28}" type="datetimeFigureOut">
              <a:rPr lang="fr-FR" smtClean="0"/>
              <a:t>09/01/2026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B08DC-C810-4E8F-B1B7-E1474F454CBE}" type="slidenum">
              <a:rPr lang="fr-FR" smtClean="0"/>
              <a:t>‹N°›</a:t>
            </a:fld>
            <a:endParaRPr lang="fr-FR"/>
          </a:p>
        </p:txBody>
      </p:sp>
    </p:spTree>
    <p:extLst>
      <p:ext uri="{BB962C8B-B14F-4D97-AF65-F5344CB8AC3E}">
        <p14:creationId xmlns:p14="http://schemas.microsoft.com/office/powerpoint/2010/main" val="1589200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6.jpe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jpeg"/><Relationship Id="rId7"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jpe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jpeg"/><Relationship Id="rId7" Type="http://schemas.openxmlformats.org/officeDocument/2006/relationships/image" Target="../media/image62.jpeg"/><Relationship Id="rId12"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8.png"/><Relationship Id="rId10" Type="http://schemas.openxmlformats.org/officeDocument/2006/relationships/image" Target="../media/image65.png"/><Relationship Id="rId4" Type="http://schemas.openxmlformats.org/officeDocument/2006/relationships/image" Target="../media/image67.jpe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4.jpeg"/><Relationship Id="rId3" Type="http://schemas.openxmlformats.org/officeDocument/2006/relationships/image" Target="../media/image6.jpeg"/><Relationship Id="rId7" Type="http://schemas.openxmlformats.org/officeDocument/2006/relationships/image" Target="../media/image64.png"/><Relationship Id="rId12" Type="http://schemas.openxmlformats.org/officeDocument/2006/relationships/image" Target="../media/image73.jpeg"/><Relationship Id="rId2" Type="http://schemas.openxmlformats.org/officeDocument/2006/relationships/notesSlide" Target="../notesSlides/notesSlide35.xml"/><Relationship Id="rId16"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71.jpeg"/><Relationship Id="rId15" Type="http://schemas.openxmlformats.org/officeDocument/2006/relationships/image" Target="../media/image69.png"/><Relationship Id="rId10" Type="http://schemas.openxmlformats.org/officeDocument/2006/relationships/image" Target="../media/image72.jpeg"/><Relationship Id="rId4" Type="http://schemas.openxmlformats.org/officeDocument/2006/relationships/image" Target="../media/image70.jpeg"/><Relationship Id="rId9" Type="http://schemas.openxmlformats.org/officeDocument/2006/relationships/image" Target="../media/image66.png"/><Relationship Id="rId14" Type="http://schemas.openxmlformats.org/officeDocument/2006/relationships/image" Target="../media/image75.jpe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8.jpeg"/><Relationship Id="rId18" Type="http://schemas.openxmlformats.org/officeDocument/2006/relationships/image" Target="../media/image80.jpeg"/><Relationship Id="rId3" Type="http://schemas.openxmlformats.org/officeDocument/2006/relationships/image" Target="../media/image6.jpeg"/><Relationship Id="rId7" Type="http://schemas.openxmlformats.org/officeDocument/2006/relationships/image" Target="../media/image64.png"/><Relationship Id="rId12" Type="http://schemas.openxmlformats.org/officeDocument/2006/relationships/image" Target="../media/image77.png"/><Relationship Id="rId17" Type="http://schemas.openxmlformats.org/officeDocument/2006/relationships/image" Target="../media/image75.jpeg"/><Relationship Id="rId2" Type="http://schemas.openxmlformats.org/officeDocument/2006/relationships/notesSlide" Target="../notesSlides/notesSlide36.xml"/><Relationship Id="rId16" Type="http://schemas.openxmlformats.org/officeDocument/2006/relationships/image" Target="../media/image79.jpeg"/><Relationship Id="rId20"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71.jpeg"/><Relationship Id="rId15" Type="http://schemas.openxmlformats.org/officeDocument/2006/relationships/image" Target="../media/image74.jpeg"/><Relationship Id="rId10" Type="http://schemas.openxmlformats.org/officeDocument/2006/relationships/image" Target="../media/image72.jpeg"/><Relationship Id="rId19" Type="http://schemas.openxmlformats.org/officeDocument/2006/relationships/image" Target="../media/image69.png"/><Relationship Id="rId4" Type="http://schemas.openxmlformats.org/officeDocument/2006/relationships/image" Target="../media/image70.jpeg"/><Relationship Id="rId9" Type="http://schemas.openxmlformats.org/officeDocument/2006/relationships/image" Target="../media/image66.png"/><Relationship Id="rId14" Type="http://schemas.openxmlformats.org/officeDocument/2006/relationships/image" Target="../media/image73.jpe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jpeg"/><Relationship Id="rId7"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84.png"/><Relationship Id="rId3" Type="http://schemas.openxmlformats.org/officeDocument/2006/relationships/image" Target="../media/image6.jpeg"/><Relationship Id="rId7" Type="http://schemas.openxmlformats.org/officeDocument/2006/relationships/image" Target="../media/image92.jpeg"/><Relationship Id="rId12"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82.png"/><Relationship Id="rId5" Type="http://schemas.openxmlformats.org/officeDocument/2006/relationships/image" Target="../media/image90.jpe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89.jpeg"/><Relationship Id="rId9" Type="http://schemas.openxmlformats.org/officeDocument/2006/relationships/image" Target="../media/image94.png"/><Relationship Id="rId14"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94.png"/><Relationship Id="rId18" Type="http://schemas.openxmlformats.org/officeDocument/2006/relationships/image" Target="../media/image85.png"/><Relationship Id="rId3" Type="http://schemas.openxmlformats.org/officeDocument/2006/relationships/image" Target="../media/image6.jpeg"/><Relationship Id="rId7" Type="http://schemas.openxmlformats.org/officeDocument/2006/relationships/image" Target="../media/image78.jpeg"/><Relationship Id="rId12" Type="http://schemas.openxmlformats.org/officeDocument/2006/relationships/image" Target="../media/image93.jpeg"/><Relationship Id="rId17" Type="http://schemas.openxmlformats.org/officeDocument/2006/relationships/image" Target="../media/image84.png"/><Relationship Id="rId2" Type="http://schemas.openxmlformats.org/officeDocument/2006/relationships/notesSlide" Target="../notesSlides/notesSlide39.xml"/><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96.jpeg"/><Relationship Id="rId11" Type="http://schemas.openxmlformats.org/officeDocument/2006/relationships/image" Target="../media/image92.jpeg"/><Relationship Id="rId5" Type="http://schemas.openxmlformats.org/officeDocument/2006/relationships/image" Target="../media/image95.jpeg"/><Relationship Id="rId15" Type="http://schemas.openxmlformats.org/officeDocument/2006/relationships/image" Target="../media/image82.png"/><Relationship Id="rId10" Type="http://schemas.openxmlformats.org/officeDocument/2006/relationships/image" Target="../media/image91.png"/><Relationship Id="rId19" Type="http://schemas.openxmlformats.org/officeDocument/2006/relationships/image" Target="../media/image86.png"/><Relationship Id="rId4" Type="http://schemas.openxmlformats.org/officeDocument/2006/relationships/image" Target="../media/image89.jpeg"/><Relationship Id="rId9" Type="http://schemas.openxmlformats.org/officeDocument/2006/relationships/image" Target="../media/image90.jpeg"/><Relationship Id="rId1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jpeg"/><Relationship Id="rId7"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4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6.jpeg"/><Relationship Id="rId7"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jpeg"/><Relationship Id="rId9" Type="http://schemas.openxmlformats.org/officeDocument/2006/relationships/image" Target="../media/image118.jpeg"/></Relationships>
</file>

<file path=ppt/slides/_rels/slide4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6.jpeg"/><Relationship Id="rId7" Type="http://schemas.openxmlformats.org/officeDocument/2006/relationships/image" Target="../media/image123.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6.jpeg"/><Relationship Id="rId7" Type="http://schemas.openxmlformats.org/officeDocument/2006/relationships/image" Target="../media/image123.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5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6.jpeg"/><Relationship Id="rId7" Type="http://schemas.openxmlformats.org/officeDocument/2006/relationships/image" Target="../media/image13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29.jpeg"/><Relationship Id="rId11" Type="http://schemas.openxmlformats.org/officeDocument/2006/relationships/image" Target="../media/image134.pn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6.gif"/><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gif"/><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48.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jpeg"/></Relationships>
</file>

<file path=ppt/slides/_rels/slide6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jpeg"/></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7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jpeg"/></Relationships>
</file>

<file path=ppt/slides/_rels/slide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75.gif"/></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77.jpeg"/><Relationship Id="rId4" Type="http://schemas.openxmlformats.org/officeDocument/2006/relationships/image" Target="../media/image176.jpeg"/></Relationships>
</file>

<file path=ppt/slides/_rels/slide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78.gif"/></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79.jpeg"/></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8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85.jpeg"/></Relationships>
</file>

<file path=ppt/slides/_rels/slide8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86.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87.png"/></Relationships>
</file>

<file path=ppt/slides/_rels/slide9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88.jpeg"/></Relationships>
</file>

<file path=ppt/slides/_rels/slide9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9.jpeg"/></Relationships>
</file>

<file path=ppt/slides/_rels/slide93.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6.jpeg"/><Relationship Id="rId7" Type="http://schemas.openxmlformats.org/officeDocument/2006/relationships/image" Target="../media/image194.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jpeg"/><Relationship Id="rId9" Type="http://schemas.openxmlformats.org/officeDocument/2006/relationships/image" Target="../media/image196.png"/></Relationships>
</file>

<file path=ppt/slides/_rels/slide9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C71A39B-A82B-B0E2-7246-6CA6EF7DDC4A}"/>
              </a:ext>
            </a:extLst>
          </p:cNvPr>
          <p:cNvSpPr>
            <a:spLocks noGrp="1"/>
          </p:cNvSpPr>
          <p:nvPr>
            <p:ph type="title"/>
          </p:nvPr>
        </p:nvSpPr>
        <p:spPr/>
        <p:txBody>
          <a:bodyPr/>
          <a:lstStyle/>
          <a:p>
            <a:r>
              <a:rPr lang="fr-FR" dirty="0"/>
              <a:t>Divers</a:t>
            </a:r>
          </a:p>
        </p:txBody>
      </p:sp>
      <p:sp>
        <p:nvSpPr>
          <p:cNvPr id="5" name="Espace réservé du contenu 4">
            <a:extLst>
              <a:ext uri="{FF2B5EF4-FFF2-40B4-BE49-F238E27FC236}">
                <a16:creationId xmlns:a16="http://schemas.microsoft.com/office/drawing/2014/main" id="{83F91D9F-C801-968A-3FB7-03BA633DE100}"/>
              </a:ext>
            </a:extLst>
          </p:cNvPr>
          <p:cNvSpPr>
            <a:spLocks noGrp="1"/>
          </p:cNvSpPr>
          <p:nvPr>
            <p:ph idx="1"/>
          </p:nvPr>
        </p:nvSpPr>
        <p:spPr/>
        <p:txBody>
          <a:bodyPr/>
          <a:lstStyle/>
          <a:p>
            <a:r>
              <a:rPr lang="fr-FR" dirty="0"/>
              <a:t>Démarrage: ALT+FN+F5</a:t>
            </a:r>
          </a:p>
        </p:txBody>
      </p:sp>
    </p:spTree>
    <p:extLst>
      <p:ext uri="{BB962C8B-B14F-4D97-AF65-F5344CB8AC3E}">
        <p14:creationId xmlns:p14="http://schemas.microsoft.com/office/powerpoint/2010/main" val="233195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47DED-A9D2-DB76-C9FF-56354A14A916}"/>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94015E7F-27B1-C6C6-A99D-16951BA62D3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025900A9-5B73-1A63-9408-181366A95756}"/>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E91B8635-1563-5533-5D2C-D48EFFE40251}"/>
              </a:ext>
            </a:extLst>
          </p:cNvPr>
          <p:cNvSpPr txBox="1"/>
          <p:nvPr/>
        </p:nvSpPr>
        <p:spPr>
          <a:xfrm>
            <a:off x="27457" y="79639"/>
            <a:ext cx="12137086"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9" name="Image 8">
            <a:extLst>
              <a:ext uri="{FF2B5EF4-FFF2-40B4-BE49-F238E27FC236}">
                <a16:creationId xmlns:a16="http://schemas.microsoft.com/office/drawing/2014/main" id="{F6AC3F85-5BC6-7338-2C54-E312AF148908}"/>
              </a:ext>
            </a:extLst>
          </p:cNvPr>
          <p:cNvPicPr>
            <a:picLocks noChangeAspect="1"/>
          </p:cNvPicPr>
          <p:nvPr/>
        </p:nvPicPr>
        <p:blipFill>
          <a:blip r:embed="rId4"/>
          <a:stretch>
            <a:fillRect/>
          </a:stretch>
        </p:blipFill>
        <p:spPr>
          <a:xfrm>
            <a:off x="985299" y="1371221"/>
            <a:ext cx="4184941" cy="5021929"/>
          </a:xfrm>
          <a:prstGeom prst="rect">
            <a:avLst/>
          </a:prstGeom>
          <a:ln>
            <a:noFill/>
          </a:ln>
          <a:effectLst>
            <a:softEdge rad="112500"/>
          </a:effectLst>
        </p:spPr>
      </p:pic>
      <p:pic>
        <p:nvPicPr>
          <p:cNvPr id="10" name="Image 9">
            <a:extLst>
              <a:ext uri="{FF2B5EF4-FFF2-40B4-BE49-F238E27FC236}">
                <a16:creationId xmlns:a16="http://schemas.microsoft.com/office/drawing/2014/main" id="{848C174E-1F75-02AB-A581-D864D10616B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658077" y="2265783"/>
            <a:ext cx="6057673" cy="4127367"/>
          </a:xfrm>
          <a:prstGeom prst="rect">
            <a:avLst/>
          </a:prstGeom>
          <a:ln>
            <a:noFill/>
          </a:ln>
          <a:effectLst>
            <a:softEdge rad="112500"/>
          </a:effectLst>
        </p:spPr>
      </p:pic>
      <p:pic>
        <p:nvPicPr>
          <p:cNvPr id="11" name="Image 10">
            <a:extLst>
              <a:ext uri="{FF2B5EF4-FFF2-40B4-BE49-F238E27FC236}">
                <a16:creationId xmlns:a16="http://schemas.microsoft.com/office/drawing/2014/main" id="{BEF58CC9-A7B8-841C-F15F-F63FB9E69C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928" y="1167756"/>
            <a:ext cx="1476000" cy="982226"/>
          </a:xfrm>
          <a:prstGeom prst="rect">
            <a:avLst/>
          </a:prstGeom>
        </p:spPr>
      </p:pic>
      <p:sp>
        <p:nvSpPr>
          <p:cNvPr id="13" name="ZoneTexte 12">
            <a:extLst>
              <a:ext uri="{FF2B5EF4-FFF2-40B4-BE49-F238E27FC236}">
                <a16:creationId xmlns:a16="http://schemas.microsoft.com/office/drawing/2014/main" id="{EA813123-EACB-2BC2-23B7-8AC4989E8F2D}"/>
              </a:ext>
            </a:extLst>
          </p:cNvPr>
          <p:cNvSpPr txBox="1"/>
          <p:nvPr/>
        </p:nvSpPr>
        <p:spPr>
          <a:xfrm>
            <a:off x="6546005" y="5177821"/>
            <a:ext cx="4255345" cy="1077218"/>
          </a:xfrm>
          <a:prstGeom prst="rect">
            <a:avLst/>
          </a:prstGeom>
          <a:noFill/>
        </p:spPr>
        <p:txBody>
          <a:bodyPr wrap="square" rtlCol="0">
            <a:spAutoFit/>
          </a:bodyPr>
          <a:lstStyle/>
          <a:p>
            <a:pPr algn="ctr"/>
            <a:r>
              <a:rPr lang="fr-FR" sz="3200" b="1" dirty="0">
                <a:solidFill>
                  <a:schemeClr val="bg1"/>
                </a:solidFill>
              </a:rPr>
              <a:t>Tués ou blessés</a:t>
            </a:r>
          </a:p>
          <a:p>
            <a:pPr>
              <a:tabLst>
                <a:tab pos="2239963" algn="l"/>
              </a:tabLst>
            </a:pPr>
            <a:r>
              <a:rPr lang="fr-FR" sz="3200" b="1" dirty="0">
                <a:solidFill>
                  <a:schemeClr val="bg1"/>
                </a:solidFill>
              </a:rPr>
              <a:t>	1 000 000</a:t>
            </a:r>
          </a:p>
        </p:txBody>
      </p:sp>
      <p:sp>
        <p:nvSpPr>
          <p:cNvPr id="14" name="ZoneTexte 13">
            <a:extLst>
              <a:ext uri="{FF2B5EF4-FFF2-40B4-BE49-F238E27FC236}">
                <a16:creationId xmlns:a16="http://schemas.microsoft.com/office/drawing/2014/main" id="{C0953A08-DBC6-B852-12A0-7AE9964B699A}"/>
              </a:ext>
            </a:extLst>
          </p:cNvPr>
          <p:cNvSpPr txBox="1"/>
          <p:nvPr/>
        </p:nvSpPr>
        <p:spPr>
          <a:xfrm>
            <a:off x="6549815" y="5181631"/>
            <a:ext cx="4255345" cy="1077218"/>
          </a:xfrm>
          <a:prstGeom prst="rect">
            <a:avLst/>
          </a:prstGeom>
          <a:noFill/>
        </p:spPr>
        <p:txBody>
          <a:bodyPr wrap="square" rtlCol="0">
            <a:spAutoFit/>
          </a:bodyPr>
          <a:lstStyle/>
          <a:p>
            <a:pPr algn="ctr"/>
            <a:endParaRPr lang="fr-FR" sz="3200" b="1" dirty="0">
              <a:solidFill>
                <a:schemeClr val="bg1"/>
              </a:solidFill>
            </a:endParaRPr>
          </a:p>
          <a:p>
            <a:pPr>
              <a:tabLst>
                <a:tab pos="2239963" algn="l"/>
              </a:tabLst>
            </a:pPr>
            <a:r>
              <a:rPr lang="fr-FR" sz="3200" b="1" dirty="0">
                <a:solidFill>
                  <a:schemeClr val="bg1"/>
                </a:solidFill>
              </a:rPr>
              <a:t>400 000	</a:t>
            </a:r>
          </a:p>
        </p:txBody>
      </p:sp>
    </p:spTree>
    <p:extLst>
      <p:ext uri="{BB962C8B-B14F-4D97-AF65-F5344CB8AC3E}">
        <p14:creationId xmlns:p14="http://schemas.microsoft.com/office/powerpoint/2010/main" val="21468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3000" fill="hold"/>
                                        <p:tgtEl>
                                          <p:spTgt spid="13"/>
                                        </p:tgtEl>
                                        <p:attrNameLst>
                                          <p:attrName>ppt_w</p:attrName>
                                        </p:attrNameLst>
                                      </p:cBhvr>
                                      <p:tavLst>
                                        <p:tav tm="0">
                                          <p:val>
                                            <p:fltVal val="0"/>
                                          </p:val>
                                        </p:tav>
                                        <p:tav tm="100000">
                                          <p:val>
                                            <p:strVal val="#ppt_w"/>
                                          </p:val>
                                        </p:tav>
                                      </p:tavLst>
                                    </p:anim>
                                    <p:anim calcmode="lin" valueType="num">
                                      <p:cBhvr>
                                        <p:cTn id="21" dur="30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3000" fill="hold"/>
                                        <p:tgtEl>
                                          <p:spTgt spid="14"/>
                                        </p:tgtEl>
                                        <p:attrNameLst>
                                          <p:attrName>ppt_w</p:attrName>
                                        </p:attrNameLst>
                                      </p:cBhvr>
                                      <p:tavLst>
                                        <p:tav tm="0">
                                          <p:val>
                                            <p:fltVal val="0"/>
                                          </p:val>
                                        </p:tav>
                                        <p:tav tm="100000">
                                          <p:val>
                                            <p:strVal val="#ppt_w"/>
                                          </p:val>
                                        </p:tav>
                                      </p:tavLst>
                                    </p:anim>
                                    <p:anim calcmode="lin" valueType="num">
                                      <p:cBhvr>
                                        <p:cTn id="27" dur="3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BB096-6AF6-EEA3-8392-33106F98B3AC}"/>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07F627B7-6E42-E09F-1C29-877B6AE77B9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5A2062AE-190C-7053-3A5E-B8E141BB38A8}"/>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9B8661A9-AE12-0918-29F9-EC08C8B3DD46}"/>
              </a:ext>
            </a:extLst>
          </p:cNvPr>
          <p:cNvSpPr txBox="1"/>
          <p:nvPr/>
        </p:nvSpPr>
        <p:spPr>
          <a:xfrm>
            <a:off x="27457" y="149089"/>
            <a:ext cx="12137086"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grpSp>
        <p:nvGrpSpPr>
          <p:cNvPr id="8" name="Groupe 7">
            <a:extLst>
              <a:ext uri="{FF2B5EF4-FFF2-40B4-BE49-F238E27FC236}">
                <a16:creationId xmlns:a16="http://schemas.microsoft.com/office/drawing/2014/main" id="{D3EF653E-1D9C-F187-0D54-07101FB8FB75}"/>
              </a:ext>
            </a:extLst>
          </p:cNvPr>
          <p:cNvGrpSpPr/>
          <p:nvPr/>
        </p:nvGrpSpPr>
        <p:grpSpPr>
          <a:xfrm>
            <a:off x="4221663" y="1213901"/>
            <a:ext cx="3779588" cy="871682"/>
            <a:chOff x="4198552" y="1213901"/>
            <a:chExt cx="3779588" cy="871682"/>
          </a:xfrm>
        </p:grpSpPr>
        <p:pic>
          <p:nvPicPr>
            <p:cNvPr id="3" name="Image 2">
              <a:extLst>
                <a:ext uri="{FF2B5EF4-FFF2-40B4-BE49-F238E27FC236}">
                  <a16:creationId xmlns:a16="http://schemas.microsoft.com/office/drawing/2014/main" id="{57660822-DD1C-01AB-5034-13F91C356A9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198552" y="1213901"/>
              <a:ext cx="1476000" cy="868051"/>
            </a:xfrm>
            <a:prstGeom prst="rect">
              <a:avLst/>
            </a:prstGeom>
          </p:spPr>
        </p:pic>
        <p:pic>
          <p:nvPicPr>
            <p:cNvPr id="5" name="Image 4">
              <a:extLst>
                <a:ext uri="{FF2B5EF4-FFF2-40B4-BE49-F238E27FC236}">
                  <a16:creationId xmlns:a16="http://schemas.microsoft.com/office/drawing/2014/main" id="{3F252960-C0CD-786A-D182-D15C3B8BEEE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502140" y="1217983"/>
              <a:ext cx="1476000" cy="867600"/>
            </a:xfrm>
            <a:prstGeom prst="rect">
              <a:avLst/>
            </a:prstGeom>
          </p:spPr>
        </p:pic>
      </p:grpSp>
      <p:pic>
        <p:nvPicPr>
          <p:cNvPr id="7" name="Image 6">
            <a:extLst>
              <a:ext uri="{FF2B5EF4-FFF2-40B4-BE49-F238E27FC236}">
                <a16:creationId xmlns:a16="http://schemas.microsoft.com/office/drawing/2014/main" id="{9C63B682-7F50-2BA3-15EF-B2FCD1826C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32927" y="2176780"/>
            <a:ext cx="6957060" cy="4638040"/>
          </a:xfrm>
          <a:prstGeom prst="rect">
            <a:avLst/>
          </a:prstGeom>
        </p:spPr>
      </p:pic>
      <p:sp>
        <p:nvSpPr>
          <p:cNvPr id="13" name="ZoneTexte 12">
            <a:extLst>
              <a:ext uri="{FF2B5EF4-FFF2-40B4-BE49-F238E27FC236}">
                <a16:creationId xmlns:a16="http://schemas.microsoft.com/office/drawing/2014/main" id="{E65170C6-7BD6-3AB2-6275-64821C7842CE}"/>
              </a:ext>
            </a:extLst>
          </p:cNvPr>
          <p:cNvSpPr txBox="1"/>
          <p:nvPr/>
        </p:nvSpPr>
        <p:spPr>
          <a:xfrm>
            <a:off x="2179905" y="6069361"/>
            <a:ext cx="7863105" cy="584775"/>
          </a:xfrm>
          <a:prstGeom prst="rect">
            <a:avLst/>
          </a:prstGeom>
          <a:noFill/>
        </p:spPr>
        <p:txBody>
          <a:bodyPr wrap="square" rtlCol="0">
            <a:spAutoFit/>
          </a:bodyPr>
          <a:lstStyle/>
          <a:p>
            <a:pPr algn="ctr"/>
            <a:r>
              <a:rPr lang="fr-FR" sz="3200" b="1" dirty="0">
                <a:solidFill>
                  <a:schemeClr val="bg1"/>
                </a:solidFill>
              </a:rPr>
              <a:t>70 000 morts – 850 000 déplacés</a:t>
            </a:r>
          </a:p>
        </p:txBody>
      </p:sp>
      <p:sp>
        <p:nvSpPr>
          <p:cNvPr id="12" name="ZoneTexte 11">
            <a:extLst>
              <a:ext uri="{FF2B5EF4-FFF2-40B4-BE49-F238E27FC236}">
                <a16:creationId xmlns:a16="http://schemas.microsoft.com/office/drawing/2014/main" id="{C72699DD-E133-4A20-55A6-F0088E053F0C}"/>
              </a:ext>
            </a:extLst>
          </p:cNvPr>
          <p:cNvSpPr txBox="1"/>
          <p:nvPr/>
        </p:nvSpPr>
        <p:spPr>
          <a:xfrm rot="19665076">
            <a:off x="5257800" y="3486150"/>
            <a:ext cx="2595582" cy="830997"/>
          </a:xfrm>
          <a:prstGeom prst="rect">
            <a:avLst/>
          </a:prstGeom>
          <a:noFill/>
        </p:spPr>
        <p:txBody>
          <a:bodyPr wrap="none" rtlCol="0">
            <a:spAutoFit/>
          </a:bodyPr>
          <a:lstStyle/>
          <a:p>
            <a:r>
              <a:rPr lang="fr-FR" sz="4800" b="1" dirty="0">
                <a:solidFill>
                  <a:srgbClr val="FF0000"/>
                </a:solidFill>
              </a:rPr>
              <a:t>Génocide</a:t>
            </a:r>
          </a:p>
        </p:txBody>
      </p:sp>
      <p:grpSp>
        <p:nvGrpSpPr>
          <p:cNvPr id="18" name="Groupe 17">
            <a:extLst>
              <a:ext uri="{FF2B5EF4-FFF2-40B4-BE49-F238E27FC236}">
                <a16:creationId xmlns:a16="http://schemas.microsoft.com/office/drawing/2014/main" id="{9C8E77B6-1BD6-ED64-F77E-4E9FC1D4CF05}"/>
              </a:ext>
            </a:extLst>
          </p:cNvPr>
          <p:cNvGrpSpPr/>
          <p:nvPr/>
        </p:nvGrpSpPr>
        <p:grpSpPr>
          <a:xfrm>
            <a:off x="304793" y="3128006"/>
            <a:ext cx="2160000" cy="2160000"/>
            <a:chOff x="304793" y="3078473"/>
            <a:chExt cx="2160000" cy="2160000"/>
          </a:xfrm>
        </p:grpSpPr>
        <p:pic>
          <p:nvPicPr>
            <p:cNvPr id="9218" name="Picture 2">
              <a:extLst>
                <a:ext uri="{FF2B5EF4-FFF2-40B4-BE49-F238E27FC236}">
                  <a16:creationId xmlns:a16="http://schemas.microsoft.com/office/drawing/2014/main" id="{5F4F8E25-313A-7672-4419-BAB04F23361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4793" y="3078473"/>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0F40CC8D-2BD2-B420-E6F4-604AE04137BB}"/>
                </a:ext>
              </a:extLst>
            </p:cNvPr>
            <p:cNvSpPr txBox="1"/>
            <p:nvPr/>
          </p:nvSpPr>
          <p:spPr>
            <a:xfrm>
              <a:off x="673894" y="3177540"/>
              <a:ext cx="1421799" cy="400110"/>
            </a:xfrm>
            <a:prstGeom prst="rect">
              <a:avLst/>
            </a:prstGeom>
            <a:noFill/>
          </p:spPr>
          <p:txBody>
            <a:bodyPr wrap="none" rtlCol="0">
              <a:spAutoFit/>
            </a:bodyPr>
            <a:lstStyle/>
            <a:p>
              <a:r>
                <a:rPr lang="en-GB" sz="2000" b="1" dirty="0">
                  <a:solidFill>
                    <a:schemeClr val="bg1"/>
                  </a:solidFill>
                </a:rPr>
                <a:t>Wanted CPI</a:t>
              </a:r>
            </a:p>
          </p:txBody>
        </p:sp>
      </p:grpSp>
      <p:grpSp>
        <p:nvGrpSpPr>
          <p:cNvPr id="19" name="Groupe 18">
            <a:extLst>
              <a:ext uri="{FF2B5EF4-FFF2-40B4-BE49-F238E27FC236}">
                <a16:creationId xmlns:a16="http://schemas.microsoft.com/office/drawing/2014/main" id="{D8E19621-6EE3-100C-4E5E-CC50BD954950}"/>
              </a:ext>
            </a:extLst>
          </p:cNvPr>
          <p:cNvGrpSpPr/>
          <p:nvPr/>
        </p:nvGrpSpPr>
        <p:grpSpPr>
          <a:xfrm>
            <a:off x="9813004" y="3128006"/>
            <a:ext cx="2160000" cy="2160000"/>
            <a:chOff x="9813004" y="3177540"/>
            <a:chExt cx="2160000" cy="2160000"/>
          </a:xfrm>
        </p:grpSpPr>
        <p:pic>
          <p:nvPicPr>
            <p:cNvPr id="16" name="Image 15">
              <a:extLst>
                <a:ext uri="{FF2B5EF4-FFF2-40B4-BE49-F238E27FC236}">
                  <a16:creationId xmlns:a16="http://schemas.microsoft.com/office/drawing/2014/main" id="{AEB026BB-5090-6E35-9DEF-AFAA3B713E4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813004" y="3177540"/>
              <a:ext cx="2160000" cy="2160000"/>
            </a:xfrm>
            <a:prstGeom prst="rect">
              <a:avLst/>
            </a:prstGeom>
          </p:spPr>
        </p:pic>
        <p:sp>
          <p:nvSpPr>
            <p:cNvPr id="17" name="ZoneTexte 16">
              <a:extLst>
                <a:ext uri="{FF2B5EF4-FFF2-40B4-BE49-F238E27FC236}">
                  <a16:creationId xmlns:a16="http://schemas.microsoft.com/office/drawing/2014/main" id="{3A8DD0AE-2641-59EA-9F98-362915BA86E7}"/>
                </a:ext>
              </a:extLst>
            </p:cNvPr>
            <p:cNvSpPr txBox="1"/>
            <p:nvPr/>
          </p:nvSpPr>
          <p:spPr>
            <a:xfrm>
              <a:off x="10185915" y="3377594"/>
              <a:ext cx="1414179" cy="400110"/>
            </a:xfrm>
            <a:prstGeom prst="rect">
              <a:avLst/>
            </a:prstGeom>
            <a:noFill/>
          </p:spPr>
          <p:txBody>
            <a:bodyPr wrap="square" rtlCol="0">
              <a:spAutoFit/>
            </a:bodyPr>
            <a:lstStyle/>
            <a:p>
              <a:r>
                <a:rPr lang="en-GB" sz="2000" b="1" dirty="0">
                  <a:solidFill>
                    <a:schemeClr val="bg1"/>
                  </a:solidFill>
                </a:rPr>
                <a:t>Wanted CPI</a:t>
              </a:r>
            </a:p>
          </p:txBody>
        </p:sp>
      </p:grpSp>
    </p:spTree>
    <p:extLst>
      <p:ext uri="{BB962C8B-B14F-4D97-AF65-F5344CB8AC3E}">
        <p14:creationId xmlns:p14="http://schemas.microsoft.com/office/powerpoint/2010/main" val="319677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4000"/>
                            </p:stCondLst>
                            <p:childTnLst>
                              <p:par>
                                <p:cTn id="21" presetID="23" presetClass="entr" presetSubtype="16"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p:cTn id="23" dur="3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4" dur="3000" fill="hold"/>
                                        <p:tgtEl>
                                          <p:spTgt spid="13">
                                            <p:txEl>
                                              <p:pRg st="0" end="0"/>
                                            </p:txEl>
                                          </p:spTgt>
                                        </p:tgtEl>
                                        <p:attrNameLst>
                                          <p:attrName>ppt_h</p:attrName>
                                        </p:attrNameLst>
                                      </p:cBhvr>
                                      <p:tavLst>
                                        <p:tav tm="0">
                                          <p:val>
                                            <p:fltVal val="0"/>
                                          </p:val>
                                        </p:tav>
                                        <p:tav tm="100000">
                                          <p:val>
                                            <p:strVal val="#ppt_h"/>
                                          </p:val>
                                        </p:tav>
                                      </p:tavLst>
                                    </p:anim>
                                  </p:childTnLst>
                                </p:cTn>
                              </p:par>
                            </p:childTnLst>
                          </p:cTn>
                        </p:par>
                        <p:par>
                          <p:cTn id="25" fill="hold">
                            <p:stCondLst>
                              <p:cond delay="7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47466-F3BE-AD25-ADDD-19EB47A8B371}"/>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6DE4D862-F62E-5A92-4237-993C13A0447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F3B6431A-C1B6-5355-35B0-BA17C823535C}"/>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0768CB3B-98B6-49C5-A6FE-97E4A18BD9A4}"/>
              </a:ext>
            </a:extLst>
          </p:cNvPr>
          <p:cNvSpPr txBox="1"/>
          <p:nvPr/>
        </p:nvSpPr>
        <p:spPr>
          <a:xfrm>
            <a:off x="-1" y="79639"/>
            <a:ext cx="12164543"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5124" name="Picture 4" descr="Le JDD : actualités et info – Applications sur Google Play">
            <a:extLst>
              <a:ext uri="{FF2B5EF4-FFF2-40B4-BE49-F238E27FC236}">
                <a16:creationId xmlns:a16="http://schemas.microsoft.com/office/drawing/2014/main" id="{D8AD3002-C060-6A21-711B-C3932E5AD6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58657" y="3876978"/>
            <a:ext cx="1278837" cy="76730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BFADBE3A-13AF-6001-7102-F91A5EC9624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090352" y="4008629"/>
            <a:ext cx="1980000" cy="504000"/>
          </a:xfrm>
          <a:prstGeom prst="rect">
            <a:avLst/>
          </a:prstGeom>
        </p:spPr>
      </p:pic>
      <p:pic>
        <p:nvPicPr>
          <p:cNvPr id="7" name="Image 6">
            <a:extLst>
              <a:ext uri="{FF2B5EF4-FFF2-40B4-BE49-F238E27FC236}">
                <a16:creationId xmlns:a16="http://schemas.microsoft.com/office/drawing/2014/main" id="{483E2CFD-BB44-B20E-B113-69685853D9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5650" y="5337933"/>
            <a:ext cx="704850" cy="704850"/>
          </a:xfrm>
          <a:prstGeom prst="rect">
            <a:avLst/>
          </a:prstGeom>
        </p:spPr>
      </p:pic>
      <p:pic>
        <p:nvPicPr>
          <p:cNvPr id="8" name="Image 7">
            <a:extLst>
              <a:ext uri="{FF2B5EF4-FFF2-40B4-BE49-F238E27FC236}">
                <a16:creationId xmlns:a16="http://schemas.microsoft.com/office/drawing/2014/main" id="{3142D52F-D97D-5E23-8D0C-A5E0F9F88A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16294" y="5310109"/>
            <a:ext cx="1328116" cy="760498"/>
          </a:xfrm>
          <a:prstGeom prst="rect">
            <a:avLst/>
          </a:prstGeom>
        </p:spPr>
      </p:pic>
      <p:pic>
        <p:nvPicPr>
          <p:cNvPr id="10" name="Image 9">
            <a:extLst>
              <a:ext uri="{FF2B5EF4-FFF2-40B4-BE49-F238E27FC236}">
                <a16:creationId xmlns:a16="http://schemas.microsoft.com/office/drawing/2014/main" id="{882EE5E8-E300-38F7-0762-865EB2AFF139}"/>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358259" y="1564097"/>
            <a:ext cx="1444186" cy="900000"/>
          </a:xfrm>
          <a:prstGeom prst="rect">
            <a:avLst/>
          </a:prstGeom>
        </p:spPr>
      </p:pic>
      <p:pic>
        <p:nvPicPr>
          <p:cNvPr id="11" name="Image 10">
            <a:extLst>
              <a:ext uri="{FF2B5EF4-FFF2-40B4-BE49-F238E27FC236}">
                <a16:creationId xmlns:a16="http://schemas.microsoft.com/office/drawing/2014/main" id="{EAF19681-A76F-1343-D3A2-EB98F102F68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948075" y="1314097"/>
            <a:ext cx="900000" cy="1400000"/>
          </a:xfrm>
          <a:prstGeom prst="rect">
            <a:avLst/>
          </a:prstGeom>
        </p:spPr>
      </p:pic>
      <p:pic>
        <p:nvPicPr>
          <p:cNvPr id="12" name="Image 11">
            <a:extLst>
              <a:ext uri="{FF2B5EF4-FFF2-40B4-BE49-F238E27FC236}">
                <a16:creationId xmlns:a16="http://schemas.microsoft.com/office/drawing/2014/main" id="{1000F539-93E8-DCCC-1579-768820DF349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92338" y="2741415"/>
            <a:ext cx="811475" cy="540000"/>
          </a:xfrm>
          <a:prstGeom prst="rect">
            <a:avLst/>
          </a:prstGeom>
        </p:spPr>
      </p:pic>
      <p:pic>
        <p:nvPicPr>
          <p:cNvPr id="13" name="Image 12">
            <a:extLst>
              <a:ext uri="{FF2B5EF4-FFF2-40B4-BE49-F238E27FC236}">
                <a16:creationId xmlns:a16="http://schemas.microsoft.com/office/drawing/2014/main" id="{832C7AE3-2117-43B1-9073-487ACD9548E4}"/>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8684352" y="2510078"/>
            <a:ext cx="792000" cy="540000"/>
          </a:xfrm>
          <a:prstGeom prst="rect">
            <a:avLst/>
          </a:prstGeom>
        </p:spPr>
      </p:pic>
      <p:pic>
        <p:nvPicPr>
          <p:cNvPr id="14" name="Image 13">
            <a:extLst>
              <a:ext uri="{FF2B5EF4-FFF2-40B4-BE49-F238E27FC236}">
                <a16:creationId xmlns:a16="http://schemas.microsoft.com/office/drawing/2014/main" id="{7DF5A668-37B6-5981-F651-8C3A9100D52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29363" y="3990629"/>
            <a:ext cx="1469121" cy="540000"/>
          </a:xfrm>
          <a:prstGeom prst="rect">
            <a:avLst/>
          </a:prstGeom>
        </p:spPr>
      </p:pic>
      <p:pic>
        <p:nvPicPr>
          <p:cNvPr id="15" name="Image 14">
            <a:extLst>
              <a:ext uri="{FF2B5EF4-FFF2-40B4-BE49-F238E27FC236}">
                <a16:creationId xmlns:a16="http://schemas.microsoft.com/office/drawing/2014/main" id="{C9FFB477-5060-765F-6258-69C6BD25E3A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95506" y="5420358"/>
            <a:ext cx="540000" cy="540000"/>
          </a:xfrm>
          <a:prstGeom prst="rect">
            <a:avLst/>
          </a:prstGeom>
        </p:spPr>
      </p:pic>
    </p:spTree>
    <p:extLst>
      <p:ext uri="{BB962C8B-B14F-4D97-AF65-F5344CB8AC3E}">
        <p14:creationId xmlns:p14="http://schemas.microsoft.com/office/powerpoint/2010/main" val="12065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2000"/>
                                        <p:tgtEl>
                                          <p:spTgt spid="5124"/>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0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FA6CC-1777-D07F-7253-C4CF1EC3BE4B}"/>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D9BE43B6-5711-A981-D1C6-12F4996E6F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C5DBBE75-DA73-03DB-85FD-B0AAE36FB40D}"/>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9957B580-C359-1E1A-63A8-14C176D85D7E}"/>
              </a:ext>
            </a:extLst>
          </p:cNvPr>
          <p:cNvSpPr txBox="1"/>
          <p:nvPr/>
        </p:nvSpPr>
        <p:spPr>
          <a:xfrm>
            <a:off x="27457" y="149089"/>
            <a:ext cx="12164543"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5122" name="Picture 2" descr="Humour. Le dessin du 21 octobre : 1er jour de prison pour ...">
            <a:extLst>
              <a:ext uri="{FF2B5EF4-FFF2-40B4-BE49-F238E27FC236}">
                <a16:creationId xmlns:a16="http://schemas.microsoft.com/office/drawing/2014/main" id="{45A3B0F9-6DC7-E698-3938-C5EEDAC7907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6694" t="975" r="18239" b="-975"/>
          <a:stretch/>
        </p:blipFill>
        <p:spPr bwMode="auto">
          <a:xfrm>
            <a:off x="242764" y="1213648"/>
            <a:ext cx="4108225" cy="5400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D1BE241-A552-24E8-5BFE-33247685BC1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638521" y="1158847"/>
            <a:ext cx="7397690" cy="5400000"/>
          </a:xfrm>
          <a:prstGeom prst="rect">
            <a:avLst/>
          </a:prstGeom>
        </p:spPr>
      </p:pic>
    </p:spTree>
    <p:extLst>
      <p:ext uri="{BB962C8B-B14F-4D97-AF65-F5344CB8AC3E}">
        <p14:creationId xmlns:p14="http://schemas.microsoft.com/office/powerpoint/2010/main" val="17488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2000"/>
                                        <p:tgtEl>
                                          <p:spTgt spid="5122"/>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8A9E2-BBCE-BCBE-02FB-C973639DC981}"/>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0C78732C-FF7F-2F13-2927-AF2CC8311B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A1AF0934-16BF-729A-339C-8535B3275915}"/>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76CF86B5-6A32-89BE-BB8B-D914BCD01FDC}"/>
              </a:ext>
            </a:extLst>
          </p:cNvPr>
          <p:cNvSpPr txBox="1"/>
          <p:nvPr/>
        </p:nvSpPr>
        <p:spPr>
          <a:xfrm>
            <a:off x="27457" y="79639"/>
            <a:ext cx="12164543"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11266" name="Picture 2" descr="Six lecteurs dialoguent sur les moyens de réduire la dette publique  française">
            <a:extLst>
              <a:ext uri="{FF2B5EF4-FFF2-40B4-BE49-F238E27FC236}">
                <a16:creationId xmlns:a16="http://schemas.microsoft.com/office/drawing/2014/main" id="{14B1FB40-2E8E-A144-4D5E-1821CF9A45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38250" y="1225868"/>
            <a:ext cx="9715500" cy="545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71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D87B-8DE0-31D9-06EF-E2276B2AA500}"/>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73419855-DE0D-5182-3C3C-8D76E2B901F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A561EFA1-F5AD-83C9-133F-4AD125CC5D64}"/>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43B827F0-F869-677C-6AA1-025EFC68B6CA}"/>
              </a:ext>
            </a:extLst>
          </p:cNvPr>
          <p:cNvSpPr txBox="1"/>
          <p:nvPr/>
        </p:nvSpPr>
        <p:spPr>
          <a:xfrm>
            <a:off x="-1" y="102789"/>
            <a:ext cx="12164543"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14338" name="Picture 2" descr="Pourquoi les écoles maternelles privées seront les grandes gagnantes de la  scolarisation obligatoire à 3 ans - Basta!">
            <a:extLst>
              <a:ext uri="{FF2B5EF4-FFF2-40B4-BE49-F238E27FC236}">
                <a16:creationId xmlns:a16="http://schemas.microsoft.com/office/drawing/2014/main" id="{647EA3BB-BC57-9A32-20E9-BA41A054247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07640" y="1119994"/>
            <a:ext cx="6776720" cy="569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20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dissolve">
                                      <p:cBhvr>
                                        <p:cTn id="7"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3419C-4484-10A9-A2CA-1BC0192D1DD4}"/>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6F5B15F0-67C4-1A80-A6C1-DA38FD3E9D9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86FB79F5-73B9-86B5-92B8-EA4189BA60EA}"/>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6D1256B0-978C-AD39-A5EC-DE1C13146EC3}"/>
              </a:ext>
            </a:extLst>
          </p:cNvPr>
          <p:cNvSpPr txBox="1"/>
          <p:nvPr/>
        </p:nvSpPr>
        <p:spPr>
          <a:xfrm>
            <a:off x="27457" y="149089"/>
            <a:ext cx="12137086"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3" name="Image 2">
            <a:extLst>
              <a:ext uri="{FF2B5EF4-FFF2-40B4-BE49-F238E27FC236}">
                <a16:creationId xmlns:a16="http://schemas.microsoft.com/office/drawing/2014/main" id="{AA9E2EB1-6354-9644-BE97-4C1F0397A546}"/>
              </a:ext>
            </a:extLst>
          </p:cNvPr>
          <p:cNvPicPr>
            <a:picLocks noChangeAspect="1"/>
          </p:cNvPicPr>
          <p:nvPr/>
        </p:nvPicPr>
        <p:blipFill>
          <a:blip r:embed="rId4"/>
          <a:stretch>
            <a:fillRect/>
          </a:stretch>
        </p:blipFill>
        <p:spPr>
          <a:xfrm>
            <a:off x="3295651" y="1135380"/>
            <a:ext cx="5600699" cy="5600699"/>
          </a:xfrm>
          <a:prstGeom prst="rect">
            <a:avLst/>
          </a:prstGeom>
        </p:spPr>
      </p:pic>
      <p:sp>
        <p:nvSpPr>
          <p:cNvPr id="5" name="Rectangle 4">
            <a:extLst>
              <a:ext uri="{FF2B5EF4-FFF2-40B4-BE49-F238E27FC236}">
                <a16:creationId xmlns:a16="http://schemas.microsoft.com/office/drawing/2014/main" id="{F13A5887-B254-B905-5876-4250460D2B8C}"/>
              </a:ext>
            </a:extLst>
          </p:cNvPr>
          <p:cNvSpPr/>
          <p:nvPr/>
        </p:nvSpPr>
        <p:spPr>
          <a:xfrm>
            <a:off x="3851910" y="1485900"/>
            <a:ext cx="4526280" cy="1360170"/>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352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0F3B5-6C9F-81D2-1322-E1F04CF8F80E}"/>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D764533B-D61C-A2F4-CBAB-3915F2CFDD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D3057F54-5B84-F4BD-5A68-59E1023D9E7F}"/>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E19895C2-9AB0-24A9-066B-39332F634AC6}"/>
              </a:ext>
            </a:extLst>
          </p:cNvPr>
          <p:cNvSpPr txBox="1"/>
          <p:nvPr/>
        </p:nvSpPr>
        <p:spPr>
          <a:xfrm>
            <a:off x="27457" y="149089"/>
            <a:ext cx="12164543"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3" name="Image 2">
            <a:extLst>
              <a:ext uri="{FF2B5EF4-FFF2-40B4-BE49-F238E27FC236}">
                <a16:creationId xmlns:a16="http://schemas.microsoft.com/office/drawing/2014/main" id="{A7534552-E35E-2697-4F66-D44A2A91A864}"/>
              </a:ext>
            </a:extLst>
          </p:cNvPr>
          <p:cNvPicPr>
            <a:picLocks noChangeAspect="1"/>
          </p:cNvPicPr>
          <p:nvPr/>
        </p:nvPicPr>
        <p:blipFill>
          <a:blip r:embed="rId4"/>
          <a:stretch>
            <a:fillRect/>
          </a:stretch>
        </p:blipFill>
        <p:spPr>
          <a:xfrm>
            <a:off x="3295651" y="1135380"/>
            <a:ext cx="5600699" cy="5600699"/>
          </a:xfrm>
          <a:prstGeom prst="rect">
            <a:avLst/>
          </a:prstGeom>
        </p:spPr>
      </p:pic>
      <p:sp>
        <p:nvSpPr>
          <p:cNvPr id="5" name="Rectangle 4">
            <a:extLst>
              <a:ext uri="{FF2B5EF4-FFF2-40B4-BE49-F238E27FC236}">
                <a16:creationId xmlns:a16="http://schemas.microsoft.com/office/drawing/2014/main" id="{BEF3F18C-0D30-3CA6-537C-3AD670DA4359}"/>
              </a:ext>
            </a:extLst>
          </p:cNvPr>
          <p:cNvSpPr/>
          <p:nvPr/>
        </p:nvSpPr>
        <p:spPr>
          <a:xfrm>
            <a:off x="3851910" y="1485900"/>
            <a:ext cx="4526280" cy="1360170"/>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559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04406-F90F-0B93-6C19-899F859E02E3}"/>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FE49090F-A8CF-C300-3F7C-5A5EB974F7E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A2437F38-F5EB-EF1D-C833-17FDFBE2F5C0}"/>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AD8004EA-FD0F-70CA-7B97-E2CCA861AD79}"/>
              </a:ext>
            </a:extLst>
          </p:cNvPr>
          <p:cNvSpPr txBox="1"/>
          <p:nvPr/>
        </p:nvSpPr>
        <p:spPr>
          <a:xfrm>
            <a:off x="27457" y="91214"/>
            <a:ext cx="12137086"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15362" name="Picture 2" descr="Donald Trump réélu président des États-Unis : à quoi s'attendre en matière  de climat ?">
            <a:extLst>
              <a:ext uri="{FF2B5EF4-FFF2-40B4-BE49-F238E27FC236}">
                <a16:creationId xmlns:a16="http://schemas.microsoft.com/office/drawing/2014/main" id="{00603772-4BD9-4784-A8A6-E66B32AB5A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160" y="1177290"/>
            <a:ext cx="54000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Loi Duplomb vue par Tommy Dessine et Reporterre - Faune Sauvage">
            <a:extLst>
              <a:ext uri="{FF2B5EF4-FFF2-40B4-BE49-F238E27FC236}">
                <a16:creationId xmlns:a16="http://schemas.microsoft.com/office/drawing/2014/main" id="{6F1C2DFF-E2EB-299E-854F-56A359E9815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36080" y="1211365"/>
            <a:ext cx="4318737"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43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fade">
                                      <p:cBhvr>
                                        <p:cTn id="12"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8950C-9125-D31A-72BA-9051F39004C8}"/>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A19D52CE-F4E6-BC9D-42BB-FFBC697F415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D94AFD08-9257-2BD9-BE3B-14F0BAB8136E}"/>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23E53BF6-B8F1-C544-F09A-8D6B96993E6B}"/>
              </a:ext>
            </a:extLst>
          </p:cNvPr>
          <p:cNvSpPr txBox="1"/>
          <p:nvPr/>
        </p:nvSpPr>
        <p:spPr>
          <a:xfrm>
            <a:off x="27457" y="102789"/>
            <a:ext cx="12137086" cy="1107996"/>
          </a:xfrm>
          <a:prstGeom prst="rect">
            <a:avLst/>
          </a:prstGeom>
          <a:noFill/>
        </p:spPr>
        <p:txBody>
          <a:bodyPr wrap="square" rtlCol="0">
            <a:spAutoFit/>
          </a:bodyPr>
          <a:lstStyle/>
          <a:p>
            <a:pPr algn="ctr"/>
            <a:r>
              <a:rPr lang="fr-FR" sz="6600" dirty="0">
                <a:solidFill>
                  <a:srgbClr val="0070C0"/>
                </a:solidFill>
                <a:latin typeface="Broadway" panose="04040905080B02020502" pitchFamily="82" charset="0"/>
              </a:rPr>
              <a:t>Rétrospective 2025</a:t>
            </a:r>
          </a:p>
        </p:txBody>
      </p:sp>
      <p:pic>
        <p:nvPicPr>
          <p:cNvPr id="18434" name="Picture 2" descr="Kak_Europe écologie la France recule">
            <a:extLst>
              <a:ext uri="{FF2B5EF4-FFF2-40B4-BE49-F238E27FC236}">
                <a16:creationId xmlns:a16="http://schemas.microsoft.com/office/drawing/2014/main" id="{DE5627D2-3E39-AF1C-F55A-8747026E5C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64004" y="1343025"/>
            <a:ext cx="9663993" cy="5039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96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87074F-A93A-25C6-66E3-C142E79D526C}"/>
              </a:ext>
            </a:extLst>
          </p:cNvPr>
          <p:cNvSpPr>
            <a:spLocks noGrp="1"/>
          </p:cNvSpPr>
          <p:nvPr>
            <p:ph type="title"/>
          </p:nvPr>
        </p:nvSpPr>
        <p:spPr>
          <a:xfrm>
            <a:off x="838200" y="365125"/>
            <a:ext cx="10515600" cy="473075"/>
          </a:xfrm>
        </p:spPr>
        <p:txBody>
          <a:bodyPr>
            <a:normAutofit fontScale="90000"/>
          </a:bodyPr>
          <a:lstStyle/>
          <a:p>
            <a:r>
              <a:rPr lang="fr-FR"/>
              <a:t>Ordre protocolaire en province</a:t>
            </a:r>
          </a:p>
        </p:txBody>
      </p:sp>
      <p:sp>
        <p:nvSpPr>
          <p:cNvPr id="3" name="Espace réservé du contenu 2">
            <a:extLst>
              <a:ext uri="{FF2B5EF4-FFF2-40B4-BE49-F238E27FC236}">
                <a16:creationId xmlns:a16="http://schemas.microsoft.com/office/drawing/2014/main" id="{2A1F5D5A-F167-A994-21DA-16E459D41248}"/>
              </a:ext>
            </a:extLst>
          </p:cNvPr>
          <p:cNvSpPr>
            <a:spLocks noGrp="1"/>
          </p:cNvSpPr>
          <p:nvPr>
            <p:ph idx="1"/>
          </p:nvPr>
        </p:nvSpPr>
        <p:spPr>
          <a:xfrm>
            <a:off x="838200" y="927100"/>
            <a:ext cx="10515600" cy="5565775"/>
          </a:xfrm>
        </p:spPr>
        <p:txBody>
          <a:bodyPr numCol="2">
            <a:normAutofit fontScale="40000" lnSpcReduction="20000"/>
          </a:bodyPr>
          <a:lstStyle/>
          <a:p>
            <a:r>
              <a:rPr lang="fr-FR" dirty="0"/>
              <a:t>Le préfet, représentant de l'État dans le département ou la collectivité ;</a:t>
            </a:r>
          </a:p>
          <a:p>
            <a:pPr>
              <a:lnSpc>
                <a:spcPct val="120000"/>
              </a:lnSpc>
            </a:pPr>
            <a:r>
              <a:rPr lang="fr-FR" dirty="0"/>
              <a:t>Les députés ;</a:t>
            </a:r>
          </a:p>
          <a:p>
            <a:r>
              <a:rPr lang="fr-FR" dirty="0"/>
              <a:t>Les sénateurs ;</a:t>
            </a:r>
          </a:p>
          <a:p>
            <a:r>
              <a:rPr lang="fr-FR" dirty="0"/>
              <a:t>Les députés européens ;</a:t>
            </a:r>
          </a:p>
          <a:p>
            <a:r>
              <a:rPr lang="fr-FR" dirty="0"/>
              <a:t>Le président du conseil régional;</a:t>
            </a:r>
          </a:p>
          <a:p>
            <a:r>
              <a:rPr lang="fr-FR" dirty="0"/>
              <a:t>Le président du conseil départemental ;</a:t>
            </a:r>
          </a:p>
          <a:p>
            <a:r>
              <a:rPr lang="fr-FR" dirty="0"/>
              <a:t>Le maire de la commune dans laquelle se déroule la cérémonie ;</a:t>
            </a:r>
          </a:p>
          <a:p>
            <a:r>
              <a:rPr lang="fr-FR" dirty="0"/>
              <a:t>Le général commandant la région terre, l'amiral commandant la région maritime, le général commandant la région aérienne, le général commandant la région de gendarmerie ;</a:t>
            </a:r>
          </a:p>
          <a:p>
            <a:r>
              <a:rPr lang="fr-FR" dirty="0"/>
              <a:t>Le président de la cour administrative d'appel, le premier président de la cour d'appel et le procureur général près cette cour ;</a:t>
            </a:r>
          </a:p>
          <a:p>
            <a:r>
              <a:rPr lang="fr-FR" dirty="0"/>
              <a:t>L'amiral commandant l'arrondissement maritime, le général commandant la région de gendarmerie ;</a:t>
            </a:r>
          </a:p>
          <a:p>
            <a:r>
              <a:rPr lang="fr-FR" dirty="0"/>
              <a:t>Les dignitaires de la Légion d'honneur, les Compagnons de la Libération, les dignitaires de l'ordre national du Mérite et le délégué national de l'Ordre de la Libération ;</a:t>
            </a:r>
          </a:p>
          <a:p>
            <a:r>
              <a:rPr lang="fr-FR" dirty="0"/>
              <a:t>Le président du Conseil économique, social et environnemental de la région;</a:t>
            </a:r>
          </a:p>
          <a:p>
            <a:r>
              <a:rPr lang="fr-FR" dirty="0"/>
              <a:t>Le président du tribunal administratif, le président du tribunal judiciaire et le procureur de la République près ce tribunal ;</a:t>
            </a:r>
          </a:p>
          <a:p>
            <a:r>
              <a:rPr lang="fr-FR" dirty="0"/>
              <a:t>Les membres du conseil régional ;</a:t>
            </a:r>
          </a:p>
          <a:p>
            <a:r>
              <a:rPr lang="fr-FR" dirty="0"/>
              <a:t>Les membres du conseil départemental ;</a:t>
            </a:r>
          </a:p>
          <a:p>
            <a:r>
              <a:rPr lang="fr-FR" dirty="0"/>
              <a:t>Les membres du Conseil économique, social et environnemental ;</a:t>
            </a:r>
          </a:p>
          <a:p>
            <a:r>
              <a:rPr lang="fr-FR" dirty="0"/>
              <a:t>Le recteur d'académie ;</a:t>
            </a:r>
          </a:p>
          <a:p>
            <a:r>
              <a:rPr lang="fr-FR" dirty="0"/>
              <a:t>Le préfet adjoint pour la sécurité, le préfet délégué pour la sécurité et la défense ;</a:t>
            </a:r>
          </a:p>
          <a:p>
            <a:r>
              <a:rPr lang="fr-FR" dirty="0"/>
              <a:t>Le sous-préfet dans son arrondissement, le secrétaire général de la préfecture et, le cas échéant, le secrétaire général pour les affaires régionales et le secrétaire général pour l'administration de la police, le directeur du cabinet du préfet du département ;</a:t>
            </a:r>
          </a:p>
          <a:p>
            <a:r>
              <a:rPr lang="fr-FR" dirty="0"/>
              <a:t>Les officiers généraux exerçant un commandement ;</a:t>
            </a:r>
          </a:p>
          <a:p>
            <a:r>
              <a:rPr lang="fr-FR" dirty="0"/>
              <a:t>Les chefs des services déconcentrés des administrations civiles de l'Etat dans la région et dans le département, dans l'ordre de préséance attribué aux départements ministériels dont ils relèvent, le délégué militaire départemental, le commandant de groupement de gendarmerie départementale ;</a:t>
            </a:r>
          </a:p>
          <a:p>
            <a:r>
              <a:rPr lang="fr-FR" dirty="0"/>
              <a:t>Les présidents des universités, les directeurs des grandes écoles nationales ayant leur siège dans le département, les directeurs des grands établissements de recherche ayant leur siège dans le département ;</a:t>
            </a:r>
          </a:p>
          <a:p>
            <a:r>
              <a:rPr lang="fr-FR" dirty="0"/>
              <a:t>Le directeur général des services de la région;</a:t>
            </a:r>
          </a:p>
          <a:p>
            <a:r>
              <a:rPr lang="fr-FR" dirty="0"/>
              <a:t>Le directeur général des services du département ;</a:t>
            </a:r>
          </a:p>
          <a:p>
            <a:r>
              <a:rPr lang="fr-FR" dirty="0"/>
              <a:t>Les conseillers municipaux de la commune dans laquelle se déroule la cérémonie ;</a:t>
            </a:r>
          </a:p>
          <a:p>
            <a:r>
              <a:rPr lang="fr-FR" dirty="0"/>
              <a:t>Le secrétaire général de la commune dans laquelle se déroule la cérémonie ;</a:t>
            </a:r>
          </a:p>
          <a:p>
            <a:r>
              <a:rPr lang="fr-FR" dirty="0"/>
              <a:t>Le président du tribunal de commerce ;</a:t>
            </a:r>
          </a:p>
          <a:p>
            <a:r>
              <a:rPr lang="fr-FR" dirty="0"/>
              <a:t>Le président du conseil de prud'hommes ;</a:t>
            </a:r>
          </a:p>
          <a:p>
            <a:r>
              <a:rPr lang="fr-FR" dirty="0"/>
              <a:t>Le président du tribunal paritaire des baux ruraux ;</a:t>
            </a:r>
          </a:p>
          <a:p>
            <a:r>
              <a:rPr lang="fr-FR" dirty="0"/>
              <a:t>Le président de la chambre régionale de commerce et d'industrie, le président de la chambre régionale d'agriculture, le président de la chambre ou de la conférence régionale de métiers, le président de la chambre départementale de commerce et d'industrie, le président de la chambre départementale d'agriculture, le président de la chambre départementale de métiers ;</a:t>
            </a:r>
          </a:p>
          <a:p>
            <a:r>
              <a:rPr lang="fr-FR" dirty="0"/>
              <a:t>Le bâtonnier de l'ordre des avocats, les présidents des conseils régionaux et départementaux des ordres professionnels ;</a:t>
            </a:r>
          </a:p>
          <a:p>
            <a:r>
              <a:rPr lang="fr-FR" dirty="0"/>
              <a:t>Le secrétaire de mairie.</a:t>
            </a:r>
            <a:endParaRPr lang="en-GB" dirty="0"/>
          </a:p>
        </p:txBody>
      </p:sp>
    </p:spTree>
    <p:extLst>
      <p:ext uri="{BB962C8B-B14F-4D97-AF65-F5344CB8AC3E}">
        <p14:creationId xmlns:p14="http://schemas.microsoft.com/office/powerpoint/2010/main" val="2136295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56D8E887-9C9A-D4F2-D866-AD8A979720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580" y="128769"/>
            <a:ext cx="12168000" cy="6827951"/>
          </a:xfrm>
          <a:prstGeom prst="rect">
            <a:avLst/>
          </a:prstGeom>
        </p:spPr>
      </p:pic>
      <p:sp>
        <p:nvSpPr>
          <p:cNvPr id="5" name="ZoneTexte 4">
            <a:extLst>
              <a:ext uri="{FF2B5EF4-FFF2-40B4-BE49-F238E27FC236}">
                <a16:creationId xmlns:a16="http://schemas.microsoft.com/office/drawing/2014/main" id="{756F334B-46AA-45CB-94E7-3566FB87A766}"/>
              </a:ext>
            </a:extLst>
          </p:cNvPr>
          <p:cNvSpPr txBox="1"/>
          <p:nvPr/>
        </p:nvSpPr>
        <p:spPr>
          <a:xfrm>
            <a:off x="125730" y="128769"/>
            <a:ext cx="11932919"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Les élections</a:t>
            </a:r>
          </a:p>
        </p:txBody>
      </p:sp>
      <p:sp>
        <p:nvSpPr>
          <p:cNvPr id="11" name="Forme libre : forme 10">
            <a:extLst>
              <a:ext uri="{FF2B5EF4-FFF2-40B4-BE49-F238E27FC236}">
                <a16:creationId xmlns:a16="http://schemas.microsoft.com/office/drawing/2014/main" id="{0596806C-6B6D-1227-1015-654662E074CB}"/>
              </a:ext>
            </a:extLst>
          </p:cNvPr>
          <p:cNvSpPr/>
          <p:nvPr/>
        </p:nvSpPr>
        <p:spPr>
          <a:xfrm>
            <a:off x="4535210" y="1867036"/>
            <a:ext cx="1849047" cy="1354148"/>
          </a:xfrm>
          <a:custGeom>
            <a:avLst/>
            <a:gdLst>
              <a:gd name="connsiteX0" fmla="*/ 0 w 1849047"/>
              <a:gd name="connsiteY0" fmla="*/ 677074 h 1354148"/>
              <a:gd name="connsiteX1" fmla="*/ 924524 w 1849047"/>
              <a:gd name="connsiteY1" fmla="*/ 0 h 1354148"/>
              <a:gd name="connsiteX2" fmla="*/ 1849048 w 1849047"/>
              <a:gd name="connsiteY2" fmla="*/ 677074 h 1354148"/>
              <a:gd name="connsiteX3" fmla="*/ 924524 w 1849047"/>
              <a:gd name="connsiteY3" fmla="*/ 1354148 h 1354148"/>
              <a:gd name="connsiteX4" fmla="*/ 0 w 1849047"/>
              <a:gd name="connsiteY4" fmla="*/ 677074 h 1354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047" h="1354148">
                <a:moveTo>
                  <a:pt x="0" y="677074"/>
                </a:moveTo>
                <a:cubicBezTo>
                  <a:pt x="0" y="303136"/>
                  <a:pt x="413923" y="0"/>
                  <a:pt x="924524" y="0"/>
                </a:cubicBezTo>
                <a:cubicBezTo>
                  <a:pt x="1435125" y="0"/>
                  <a:pt x="1849048" y="303136"/>
                  <a:pt x="1849048" y="677074"/>
                </a:cubicBezTo>
                <a:cubicBezTo>
                  <a:pt x="1849048" y="1051012"/>
                  <a:pt x="1435125" y="1354148"/>
                  <a:pt x="924524" y="1354148"/>
                </a:cubicBezTo>
                <a:cubicBezTo>
                  <a:pt x="413923" y="1354148"/>
                  <a:pt x="0" y="1051012"/>
                  <a:pt x="0" y="677074"/>
                </a:cubicBezTo>
                <a:close/>
              </a:path>
            </a:pathLst>
          </a:custGeom>
          <a:solidFill>
            <a:srgbClr val="FFCCCC"/>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06347" tIns="233870" rIns="306347" bIns="233870" numCol="1" spcCol="1270" anchor="ctr" anchorCtr="0">
            <a:noAutofit/>
          </a:bodyPr>
          <a:lstStyle/>
          <a:p>
            <a:pPr marL="0" lvl="0" indent="0" algn="ctr" defTabSz="1244600">
              <a:lnSpc>
                <a:spcPct val="90000"/>
              </a:lnSpc>
              <a:spcBef>
                <a:spcPct val="0"/>
              </a:spcBef>
              <a:spcAft>
                <a:spcPct val="35000"/>
              </a:spcAft>
              <a:buNone/>
            </a:pPr>
            <a:r>
              <a:rPr lang="fr-FR" sz="2800" b="1" kern="1200" dirty="0">
                <a:solidFill>
                  <a:srgbClr val="002060"/>
                </a:solidFill>
              </a:rPr>
              <a:t>749 femmes</a:t>
            </a:r>
          </a:p>
        </p:txBody>
      </p:sp>
      <p:sp>
        <p:nvSpPr>
          <p:cNvPr id="12" name="Forme libre : forme 11">
            <a:extLst>
              <a:ext uri="{FF2B5EF4-FFF2-40B4-BE49-F238E27FC236}">
                <a16:creationId xmlns:a16="http://schemas.microsoft.com/office/drawing/2014/main" id="{63D0678A-6F66-EA86-BA4E-6BC6B27A5B03}"/>
              </a:ext>
            </a:extLst>
          </p:cNvPr>
          <p:cNvSpPr/>
          <p:nvPr/>
        </p:nvSpPr>
        <p:spPr>
          <a:xfrm>
            <a:off x="5128246" y="3637864"/>
            <a:ext cx="662974" cy="662974"/>
          </a:xfrm>
          <a:custGeom>
            <a:avLst/>
            <a:gdLst>
              <a:gd name="connsiteX0" fmla="*/ 87877 w 662974"/>
              <a:gd name="connsiteY0" fmla="*/ 253521 h 662974"/>
              <a:gd name="connsiteX1" fmla="*/ 253521 w 662974"/>
              <a:gd name="connsiteY1" fmla="*/ 253521 h 662974"/>
              <a:gd name="connsiteX2" fmla="*/ 253521 w 662974"/>
              <a:gd name="connsiteY2" fmla="*/ 87877 h 662974"/>
              <a:gd name="connsiteX3" fmla="*/ 409453 w 662974"/>
              <a:gd name="connsiteY3" fmla="*/ 87877 h 662974"/>
              <a:gd name="connsiteX4" fmla="*/ 409453 w 662974"/>
              <a:gd name="connsiteY4" fmla="*/ 253521 h 662974"/>
              <a:gd name="connsiteX5" fmla="*/ 575097 w 662974"/>
              <a:gd name="connsiteY5" fmla="*/ 253521 h 662974"/>
              <a:gd name="connsiteX6" fmla="*/ 575097 w 662974"/>
              <a:gd name="connsiteY6" fmla="*/ 409453 h 662974"/>
              <a:gd name="connsiteX7" fmla="*/ 409453 w 662974"/>
              <a:gd name="connsiteY7" fmla="*/ 409453 h 662974"/>
              <a:gd name="connsiteX8" fmla="*/ 409453 w 662974"/>
              <a:gd name="connsiteY8" fmla="*/ 575097 h 662974"/>
              <a:gd name="connsiteX9" fmla="*/ 253521 w 662974"/>
              <a:gd name="connsiteY9" fmla="*/ 575097 h 662974"/>
              <a:gd name="connsiteX10" fmla="*/ 253521 w 662974"/>
              <a:gd name="connsiteY10" fmla="*/ 409453 h 662974"/>
              <a:gd name="connsiteX11" fmla="*/ 87877 w 662974"/>
              <a:gd name="connsiteY11" fmla="*/ 409453 h 662974"/>
              <a:gd name="connsiteX12" fmla="*/ 87877 w 662974"/>
              <a:gd name="connsiteY12" fmla="*/ 253521 h 66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974" h="662974">
                <a:moveTo>
                  <a:pt x="87877" y="253521"/>
                </a:moveTo>
                <a:lnTo>
                  <a:pt x="253521" y="253521"/>
                </a:lnTo>
                <a:lnTo>
                  <a:pt x="253521" y="87877"/>
                </a:lnTo>
                <a:lnTo>
                  <a:pt x="409453" y="87877"/>
                </a:lnTo>
                <a:lnTo>
                  <a:pt x="409453" y="253521"/>
                </a:lnTo>
                <a:lnTo>
                  <a:pt x="575097" y="253521"/>
                </a:lnTo>
                <a:lnTo>
                  <a:pt x="575097" y="409453"/>
                </a:lnTo>
                <a:lnTo>
                  <a:pt x="409453" y="409453"/>
                </a:lnTo>
                <a:lnTo>
                  <a:pt x="409453" y="575097"/>
                </a:lnTo>
                <a:lnTo>
                  <a:pt x="253521" y="575097"/>
                </a:lnTo>
                <a:lnTo>
                  <a:pt x="253521" y="409453"/>
                </a:lnTo>
                <a:lnTo>
                  <a:pt x="87877" y="409453"/>
                </a:lnTo>
                <a:lnTo>
                  <a:pt x="87877" y="253521"/>
                </a:lnTo>
                <a:close/>
              </a:path>
            </a:pathLst>
          </a:custGeom>
          <a:solidFill>
            <a:schemeClr val="bg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87877" tIns="253521" rIns="87877" bIns="253521" numCol="1" spcCol="1270" anchor="ctr" anchorCtr="0">
            <a:noAutofit/>
          </a:bodyPr>
          <a:lstStyle/>
          <a:p>
            <a:pPr marL="0" lvl="0" indent="0" algn="ctr" defTabSz="488950">
              <a:lnSpc>
                <a:spcPct val="90000"/>
              </a:lnSpc>
              <a:spcBef>
                <a:spcPct val="0"/>
              </a:spcBef>
              <a:spcAft>
                <a:spcPct val="35000"/>
              </a:spcAft>
              <a:buNone/>
            </a:pPr>
            <a:endParaRPr lang="fr-FR" sz="1100" kern="1200"/>
          </a:p>
        </p:txBody>
      </p:sp>
      <p:sp>
        <p:nvSpPr>
          <p:cNvPr id="13" name="Forme libre : forme 12">
            <a:extLst>
              <a:ext uri="{FF2B5EF4-FFF2-40B4-BE49-F238E27FC236}">
                <a16:creationId xmlns:a16="http://schemas.microsoft.com/office/drawing/2014/main" id="{A33EFBAC-B382-A066-201F-A4CDE4D2BAE7}"/>
              </a:ext>
            </a:extLst>
          </p:cNvPr>
          <p:cNvSpPr/>
          <p:nvPr/>
        </p:nvSpPr>
        <p:spPr>
          <a:xfrm>
            <a:off x="4406610" y="4717517"/>
            <a:ext cx="2106247" cy="1295840"/>
          </a:xfrm>
          <a:custGeom>
            <a:avLst/>
            <a:gdLst>
              <a:gd name="connsiteX0" fmla="*/ 0 w 2106247"/>
              <a:gd name="connsiteY0" fmla="*/ 647920 h 1295840"/>
              <a:gd name="connsiteX1" fmla="*/ 1053124 w 2106247"/>
              <a:gd name="connsiteY1" fmla="*/ 0 h 1295840"/>
              <a:gd name="connsiteX2" fmla="*/ 2106248 w 2106247"/>
              <a:gd name="connsiteY2" fmla="*/ 647920 h 1295840"/>
              <a:gd name="connsiteX3" fmla="*/ 1053124 w 2106247"/>
              <a:gd name="connsiteY3" fmla="*/ 1295840 h 1295840"/>
              <a:gd name="connsiteX4" fmla="*/ 0 w 2106247"/>
              <a:gd name="connsiteY4" fmla="*/ 647920 h 129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247" h="1295840">
                <a:moveTo>
                  <a:pt x="0" y="647920"/>
                </a:moveTo>
                <a:cubicBezTo>
                  <a:pt x="0" y="290084"/>
                  <a:pt x="471500" y="0"/>
                  <a:pt x="1053124" y="0"/>
                </a:cubicBezTo>
                <a:cubicBezTo>
                  <a:pt x="1634748" y="0"/>
                  <a:pt x="2106248" y="290084"/>
                  <a:pt x="2106248" y="647920"/>
                </a:cubicBezTo>
                <a:cubicBezTo>
                  <a:pt x="2106248" y="1005756"/>
                  <a:pt x="1634748" y="1295840"/>
                  <a:pt x="1053124" y="1295840"/>
                </a:cubicBezTo>
                <a:cubicBezTo>
                  <a:pt x="471500" y="1295840"/>
                  <a:pt x="0" y="1005756"/>
                  <a:pt x="0" y="647920"/>
                </a:cubicBezTo>
                <a:close/>
              </a:path>
            </a:pathLst>
          </a:custGeom>
          <a:solidFill>
            <a:srgbClr val="FFCCCC"/>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44013" tIns="225331" rIns="344013" bIns="225331" numCol="1" spcCol="1270" anchor="ctr" anchorCtr="0">
            <a:noAutofit/>
          </a:bodyPr>
          <a:lstStyle/>
          <a:p>
            <a:pPr marL="0" lvl="0" indent="0" algn="ctr" defTabSz="1244600">
              <a:lnSpc>
                <a:spcPct val="90000"/>
              </a:lnSpc>
              <a:spcBef>
                <a:spcPct val="0"/>
              </a:spcBef>
              <a:spcAft>
                <a:spcPct val="35000"/>
              </a:spcAft>
              <a:buNone/>
            </a:pPr>
            <a:r>
              <a:rPr lang="fr-FR" sz="2800" b="1" kern="1200" dirty="0">
                <a:solidFill>
                  <a:srgbClr val="002060"/>
                </a:solidFill>
              </a:rPr>
              <a:t>695  hommes</a:t>
            </a:r>
          </a:p>
        </p:txBody>
      </p:sp>
      <p:sp>
        <p:nvSpPr>
          <p:cNvPr id="14" name="Forme libre : forme 13">
            <a:extLst>
              <a:ext uri="{FF2B5EF4-FFF2-40B4-BE49-F238E27FC236}">
                <a16:creationId xmlns:a16="http://schemas.microsoft.com/office/drawing/2014/main" id="{18658F45-AF9C-D51B-E9C3-F8228374A243}"/>
              </a:ext>
            </a:extLst>
          </p:cNvPr>
          <p:cNvSpPr/>
          <p:nvPr/>
        </p:nvSpPr>
        <p:spPr>
          <a:xfrm>
            <a:off x="6636299" y="3747676"/>
            <a:ext cx="363492" cy="425218"/>
          </a:xfrm>
          <a:custGeom>
            <a:avLst/>
            <a:gdLst>
              <a:gd name="connsiteX0" fmla="*/ 0 w 363492"/>
              <a:gd name="connsiteY0" fmla="*/ 85044 h 425218"/>
              <a:gd name="connsiteX1" fmla="*/ 181746 w 363492"/>
              <a:gd name="connsiteY1" fmla="*/ 85044 h 425218"/>
              <a:gd name="connsiteX2" fmla="*/ 181746 w 363492"/>
              <a:gd name="connsiteY2" fmla="*/ 0 h 425218"/>
              <a:gd name="connsiteX3" fmla="*/ 363492 w 363492"/>
              <a:gd name="connsiteY3" fmla="*/ 212609 h 425218"/>
              <a:gd name="connsiteX4" fmla="*/ 181746 w 363492"/>
              <a:gd name="connsiteY4" fmla="*/ 425218 h 425218"/>
              <a:gd name="connsiteX5" fmla="*/ 181746 w 363492"/>
              <a:gd name="connsiteY5" fmla="*/ 340174 h 425218"/>
              <a:gd name="connsiteX6" fmla="*/ 0 w 363492"/>
              <a:gd name="connsiteY6" fmla="*/ 340174 h 425218"/>
              <a:gd name="connsiteX7" fmla="*/ 0 w 363492"/>
              <a:gd name="connsiteY7" fmla="*/ 85044 h 42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492" h="425218">
                <a:moveTo>
                  <a:pt x="0" y="85044"/>
                </a:moveTo>
                <a:lnTo>
                  <a:pt x="181746" y="85044"/>
                </a:lnTo>
                <a:lnTo>
                  <a:pt x="181746" y="0"/>
                </a:lnTo>
                <a:lnTo>
                  <a:pt x="363492" y="212609"/>
                </a:lnTo>
                <a:lnTo>
                  <a:pt x="181746" y="425218"/>
                </a:lnTo>
                <a:lnTo>
                  <a:pt x="181746" y="340174"/>
                </a:lnTo>
                <a:lnTo>
                  <a:pt x="0" y="340174"/>
                </a:lnTo>
                <a:lnTo>
                  <a:pt x="0" y="85044"/>
                </a:lnTo>
                <a:close/>
              </a:path>
            </a:pathLst>
          </a:custGeom>
          <a:solidFill>
            <a:schemeClr val="bg1"/>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0" tIns="85044" rIns="109048" bIns="85044" numCol="1" spcCol="1270" anchor="ctr" anchorCtr="0">
            <a:noAutofit/>
          </a:bodyPr>
          <a:lstStyle/>
          <a:p>
            <a:pPr marL="0" lvl="0" indent="0" algn="ctr" defTabSz="800100">
              <a:lnSpc>
                <a:spcPct val="90000"/>
              </a:lnSpc>
              <a:spcBef>
                <a:spcPct val="0"/>
              </a:spcBef>
              <a:spcAft>
                <a:spcPct val="35000"/>
              </a:spcAft>
              <a:buNone/>
            </a:pPr>
            <a:endParaRPr lang="fr-FR" sz="1800" kern="1200"/>
          </a:p>
        </p:txBody>
      </p:sp>
      <p:sp>
        <p:nvSpPr>
          <p:cNvPr id="15" name="Forme libre : forme 14">
            <a:extLst>
              <a:ext uri="{FF2B5EF4-FFF2-40B4-BE49-F238E27FC236}">
                <a16:creationId xmlns:a16="http://schemas.microsoft.com/office/drawing/2014/main" id="{58159C3D-394C-B878-BD7D-0CEEC0E13994}"/>
              </a:ext>
            </a:extLst>
          </p:cNvPr>
          <p:cNvSpPr/>
          <p:nvPr/>
        </p:nvSpPr>
        <p:spPr>
          <a:xfrm>
            <a:off x="7844870" y="2542926"/>
            <a:ext cx="3752664" cy="2834718"/>
          </a:xfrm>
          <a:custGeom>
            <a:avLst/>
            <a:gdLst>
              <a:gd name="connsiteX0" fmla="*/ 0 w 3752664"/>
              <a:gd name="connsiteY0" fmla="*/ 1417359 h 2834718"/>
              <a:gd name="connsiteX1" fmla="*/ 1876332 w 3752664"/>
              <a:gd name="connsiteY1" fmla="*/ 0 h 2834718"/>
              <a:gd name="connsiteX2" fmla="*/ 3752664 w 3752664"/>
              <a:gd name="connsiteY2" fmla="*/ 1417359 h 2834718"/>
              <a:gd name="connsiteX3" fmla="*/ 1876332 w 3752664"/>
              <a:gd name="connsiteY3" fmla="*/ 2834718 h 2834718"/>
              <a:gd name="connsiteX4" fmla="*/ 0 w 3752664"/>
              <a:gd name="connsiteY4" fmla="*/ 1417359 h 283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2664" h="2834718">
                <a:moveTo>
                  <a:pt x="0" y="1417359"/>
                </a:moveTo>
                <a:cubicBezTo>
                  <a:pt x="0" y="634573"/>
                  <a:pt x="840062" y="0"/>
                  <a:pt x="1876332" y="0"/>
                </a:cubicBezTo>
                <a:cubicBezTo>
                  <a:pt x="2912602" y="0"/>
                  <a:pt x="3752664" y="634573"/>
                  <a:pt x="3752664" y="1417359"/>
                </a:cubicBezTo>
                <a:cubicBezTo>
                  <a:pt x="3752664" y="2200145"/>
                  <a:pt x="2912602" y="2834718"/>
                  <a:pt x="1876332" y="2834718"/>
                </a:cubicBezTo>
                <a:cubicBezTo>
                  <a:pt x="840062" y="2834718"/>
                  <a:pt x="0" y="2200145"/>
                  <a:pt x="0" y="1417359"/>
                </a:cubicBezTo>
                <a:close/>
              </a:path>
            </a:pathLst>
          </a:custGeom>
          <a:solidFill>
            <a:srgbClr val="FFCCCC"/>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15605" tIns="481175" rIns="615605" bIns="481175" numCol="1" spcCol="1270" anchor="ctr" anchorCtr="0">
            <a:noAutofit/>
          </a:bodyPr>
          <a:lstStyle/>
          <a:p>
            <a:pPr marL="0" lvl="0" indent="0" algn="ctr" defTabSz="2311400">
              <a:lnSpc>
                <a:spcPct val="90000"/>
              </a:lnSpc>
              <a:spcBef>
                <a:spcPct val="0"/>
              </a:spcBef>
              <a:spcAft>
                <a:spcPct val="35000"/>
              </a:spcAft>
              <a:buNone/>
            </a:pPr>
            <a:r>
              <a:rPr lang="fr-FR" sz="5200" b="1" kern="1200" dirty="0">
                <a:solidFill>
                  <a:srgbClr val="002060"/>
                </a:solidFill>
              </a:rPr>
              <a:t>1 44</a:t>
            </a:r>
            <a:r>
              <a:rPr lang="fr-FR" sz="5200" b="1" dirty="0">
                <a:solidFill>
                  <a:srgbClr val="002060"/>
                </a:solidFill>
              </a:rPr>
              <a:t>4</a:t>
            </a:r>
            <a:r>
              <a:rPr lang="fr-FR" sz="5200" b="1" kern="1200" dirty="0">
                <a:solidFill>
                  <a:srgbClr val="002060"/>
                </a:solidFill>
              </a:rPr>
              <a:t> électeurs</a:t>
            </a:r>
          </a:p>
        </p:txBody>
      </p:sp>
      <p:pic>
        <p:nvPicPr>
          <p:cNvPr id="4" name="Picture 8" descr="Afficher l'image d'origine">
            <a:extLst>
              <a:ext uri="{FF2B5EF4-FFF2-40B4-BE49-F238E27FC236}">
                <a16:creationId xmlns:a16="http://schemas.microsoft.com/office/drawing/2014/main" id="{110DE01B-01DD-84E6-901A-BBCC26010635}"/>
              </a:ext>
            </a:extLst>
          </p:cNvPr>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9972" y="3971715"/>
            <a:ext cx="2700000" cy="270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386" name="Picture 2">
            <a:extLst>
              <a:ext uri="{FF2B5EF4-FFF2-40B4-BE49-F238E27FC236}">
                <a16:creationId xmlns:a16="http://schemas.microsoft.com/office/drawing/2014/main" id="{87F16359-D967-D42B-49D1-130407AB57A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972" y="1194110"/>
            <a:ext cx="270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32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fade">
                                      <p:cBhvr>
                                        <p:cTn id="10" dur="20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40A30-4423-FFD2-6605-E055542FDC59}"/>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0A594625-5826-7677-D817-3FCF1D4950A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16162"/>
            <a:ext cx="12168000" cy="6827951"/>
          </a:xfrm>
          <a:prstGeom prst="rect">
            <a:avLst/>
          </a:prstGeom>
        </p:spPr>
      </p:pic>
      <p:sp>
        <p:nvSpPr>
          <p:cNvPr id="5" name="ZoneTexte 4">
            <a:extLst>
              <a:ext uri="{FF2B5EF4-FFF2-40B4-BE49-F238E27FC236}">
                <a16:creationId xmlns:a16="http://schemas.microsoft.com/office/drawing/2014/main" id="{BA6DD35A-4DFD-9F7F-940C-8EF7BA1560D0}"/>
              </a:ext>
            </a:extLst>
          </p:cNvPr>
          <p:cNvSpPr txBox="1"/>
          <p:nvPr/>
        </p:nvSpPr>
        <p:spPr>
          <a:xfrm>
            <a:off x="125730" y="128769"/>
            <a:ext cx="11932919"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Les élections</a:t>
            </a:r>
          </a:p>
        </p:txBody>
      </p:sp>
      <p:sp>
        <p:nvSpPr>
          <p:cNvPr id="9" name="Rectangle 8">
            <a:extLst>
              <a:ext uri="{FF2B5EF4-FFF2-40B4-BE49-F238E27FC236}">
                <a16:creationId xmlns:a16="http://schemas.microsoft.com/office/drawing/2014/main" id="{E82819D2-D9EB-DFFC-2ED0-E3B3D747BB9C}"/>
              </a:ext>
            </a:extLst>
          </p:cNvPr>
          <p:cNvSpPr/>
          <p:nvPr/>
        </p:nvSpPr>
        <p:spPr>
          <a:xfrm>
            <a:off x="560070" y="3646170"/>
            <a:ext cx="3371850" cy="83439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70C0"/>
                </a:solidFill>
              </a:rPr>
              <a:t>          15 mars  </a:t>
            </a:r>
          </a:p>
        </p:txBody>
      </p:sp>
      <p:sp>
        <p:nvSpPr>
          <p:cNvPr id="8" name="Ellipse 7">
            <a:extLst>
              <a:ext uri="{FF2B5EF4-FFF2-40B4-BE49-F238E27FC236}">
                <a16:creationId xmlns:a16="http://schemas.microsoft.com/office/drawing/2014/main" id="{47390FD6-ECAD-A96F-8F99-3EA41BDD47FD}"/>
              </a:ext>
            </a:extLst>
          </p:cNvPr>
          <p:cNvSpPr/>
          <p:nvPr/>
        </p:nvSpPr>
        <p:spPr>
          <a:xfrm>
            <a:off x="11430" y="3348990"/>
            <a:ext cx="1440000" cy="1440000"/>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normAutofit fontScale="92500" lnSpcReduction="10000"/>
          </a:bodyPr>
          <a:lstStyle/>
          <a:p>
            <a:pPr algn="ctr"/>
            <a:r>
              <a:rPr lang="fr-FR" sz="3600" dirty="0"/>
              <a:t>1</a:t>
            </a:r>
            <a:r>
              <a:rPr lang="fr-FR" sz="3600" baseline="30000" dirty="0"/>
              <a:t>er</a:t>
            </a:r>
            <a:r>
              <a:rPr lang="fr-FR" sz="3600" dirty="0"/>
              <a:t> tour</a:t>
            </a:r>
          </a:p>
        </p:txBody>
      </p:sp>
      <p:sp>
        <p:nvSpPr>
          <p:cNvPr id="10" name="Rectangle 9">
            <a:extLst>
              <a:ext uri="{FF2B5EF4-FFF2-40B4-BE49-F238E27FC236}">
                <a16:creationId xmlns:a16="http://schemas.microsoft.com/office/drawing/2014/main" id="{91C2003D-353E-0450-2DB1-E63E3B5EEAC4}"/>
              </a:ext>
            </a:extLst>
          </p:cNvPr>
          <p:cNvSpPr/>
          <p:nvPr/>
        </p:nvSpPr>
        <p:spPr>
          <a:xfrm>
            <a:off x="563880" y="5284470"/>
            <a:ext cx="3371850" cy="83439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70C0"/>
                </a:solidFill>
              </a:rPr>
              <a:t>          22 mars  </a:t>
            </a:r>
          </a:p>
        </p:txBody>
      </p:sp>
      <p:sp>
        <p:nvSpPr>
          <p:cNvPr id="16" name="Ellipse 15">
            <a:extLst>
              <a:ext uri="{FF2B5EF4-FFF2-40B4-BE49-F238E27FC236}">
                <a16:creationId xmlns:a16="http://schemas.microsoft.com/office/drawing/2014/main" id="{FC7D1F4D-E0D0-42EA-592F-3DEEE64E1E4D}"/>
              </a:ext>
            </a:extLst>
          </p:cNvPr>
          <p:cNvSpPr/>
          <p:nvPr/>
        </p:nvSpPr>
        <p:spPr>
          <a:xfrm>
            <a:off x="15240" y="4987290"/>
            <a:ext cx="1440000" cy="1440000"/>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normAutofit fontScale="92500" lnSpcReduction="10000"/>
          </a:bodyPr>
          <a:lstStyle/>
          <a:p>
            <a:pPr algn="ctr"/>
            <a:r>
              <a:rPr lang="fr-FR" sz="3600" dirty="0"/>
              <a:t>2</a:t>
            </a:r>
            <a:r>
              <a:rPr lang="fr-FR" sz="3600" baseline="30000" dirty="0"/>
              <a:t>ème</a:t>
            </a:r>
            <a:r>
              <a:rPr lang="fr-FR" sz="3600" dirty="0"/>
              <a:t>  tour</a:t>
            </a:r>
          </a:p>
        </p:txBody>
      </p:sp>
      <p:pic>
        <p:nvPicPr>
          <p:cNvPr id="19458" name="Picture 2" descr="Mulhouse et son agglomération. Municipales 2026 : la parité, une loi qui ne  fait pas l'unanimité">
            <a:extLst>
              <a:ext uri="{FF2B5EF4-FFF2-40B4-BE49-F238E27FC236}">
                <a16:creationId xmlns:a16="http://schemas.microsoft.com/office/drawing/2014/main" id="{9BCE511F-5782-B6DF-B8B6-28DC18245FC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46147" y="1131830"/>
            <a:ext cx="7905846" cy="56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05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538C7-E547-2638-32FE-677D97DECA35}"/>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F211B1DC-ACED-2D12-5B3F-74385B66235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grpSp>
        <p:nvGrpSpPr>
          <p:cNvPr id="7" name="Groupe 6">
            <a:extLst>
              <a:ext uri="{FF2B5EF4-FFF2-40B4-BE49-F238E27FC236}">
                <a16:creationId xmlns:a16="http://schemas.microsoft.com/office/drawing/2014/main" id="{9604EED1-5377-2B93-9CED-1A7A62544DF9}"/>
              </a:ext>
            </a:extLst>
          </p:cNvPr>
          <p:cNvGrpSpPr/>
          <p:nvPr/>
        </p:nvGrpSpPr>
        <p:grpSpPr>
          <a:xfrm>
            <a:off x="4788692" y="2295331"/>
            <a:ext cx="2614616" cy="2267339"/>
            <a:chOff x="4150078" y="3181739"/>
            <a:chExt cx="2614616" cy="2267339"/>
          </a:xfrm>
        </p:grpSpPr>
        <p:pic>
          <p:nvPicPr>
            <p:cNvPr id="8" name="Picture 2" descr="Résultat de recherche d'images pour &quot;décès&quot;">
              <a:extLst>
                <a:ext uri="{FF2B5EF4-FFF2-40B4-BE49-F238E27FC236}">
                  <a16:creationId xmlns:a16="http://schemas.microsoft.com/office/drawing/2014/main" id="{1BE6A6EC-A23D-A14E-6302-8E76533C0FF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95727" y="3181739"/>
              <a:ext cx="2568967" cy="2267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AE68D774-4E9A-9CE3-7891-0C96695857A8}"/>
                </a:ext>
              </a:extLst>
            </p:cNvPr>
            <p:cNvSpPr txBox="1"/>
            <p:nvPr/>
          </p:nvSpPr>
          <p:spPr>
            <a:xfrm>
              <a:off x="4150078" y="4706906"/>
              <a:ext cx="2546498" cy="707886"/>
            </a:xfrm>
            <a:prstGeom prst="rect">
              <a:avLst/>
            </a:prstGeom>
            <a:noFill/>
          </p:spPr>
          <p:txBody>
            <a:bodyPr wrap="square" rtlCol="0">
              <a:spAutoFit/>
            </a:bodyPr>
            <a:lstStyle/>
            <a:p>
              <a:pPr algn="ctr"/>
              <a:r>
                <a:rPr lang="fr-FR" sz="4000" b="1" dirty="0">
                  <a:solidFill>
                    <a:schemeClr val="bg1"/>
                  </a:solidFill>
                  <a:latin typeface="Edwardian Script ITC" panose="030303020407070D0804" pitchFamily="66" charset="0"/>
                </a:rPr>
                <a:t>14 décès</a:t>
              </a:r>
            </a:p>
          </p:txBody>
        </p:sp>
      </p:grpSp>
      <p:sp>
        <p:nvSpPr>
          <p:cNvPr id="15" name="ZoneTexte 14">
            <a:extLst>
              <a:ext uri="{FF2B5EF4-FFF2-40B4-BE49-F238E27FC236}">
                <a16:creationId xmlns:a16="http://schemas.microsoft.com/office/drawing/2014/main" id="{EEF95371-8F84-AF47-301A-AB72E82EE662}"/>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ETAT-CIVIL</a:t>
            </a:r>
          </a:p>
        </p:txBody>
      </p:sp>
      <p:pic>
        <p:nvPicPr>
          <p:cNvPr id="5" name="Picture 4" descr="2025 cubes Nouvel An . — Photo de stock par ©iCreative3D - 68882057">
            <a:extLst>
              <a:ext uri="{FF2B5EF4-FFF2-40B4-BE49-F238E27FC236}">
                <a16:creationId xmlns:a16="http://schemas.microsoft.com/office/drawing/2014/main" id="{FF4AFBD3-45E9-2FB4-343A-D73B75AA57C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691325" y="1217556"/>
            <a:ext cx="2916000" cy="8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34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0A54B-55F5-33C1-1D08-6DFA01C502CC}"/>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AB2C049E-943C-714A-560C-9FDC0771490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15" name="ZoneTexte 14">
            <a:extLst>
              <a:ext uri="{FF2B5EF4-FFF2-40B4-BE49-F238E27FC236}">
                <a16:creationId xmlns:a16="http://schemas.microsoft.com/office/drawing/2014/main" id="{175A3139-692D-101C-C9F8-8EFDC7132122}"/>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ETAT-CIVIL</a:t>
            </a:r>
          </a:p>
        </p:txBody>
      </p:sp>
      <p:pic>
        <p:nvPicPr>
          <p:cNvPr id="22532" name="Picture 4" descr="2025 cubes Nouvel An . — Photo de stock par ©iCreative3D - 68882057">
            <a:extLst>
              <a:ext uri="{FF2B5EF4-FFF2-40B4-BE49-F238E27FC236}">
                <a16:creationId xmlns:a16="http://schemas.microsoft.com/office/drawing/2014/main" id="{8A26E04E-924A-2BEC-35E8-5D0684A1DFC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691325" y="1217556"/>
            <a:ext cx="2916000" cy="82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a:extLst>
              <a:ext uri="{FF2B5EF4-FFF2-40B4-BE49-F238E27FC236}">
                <a16:creationId xmlns:a16="http://schemas.microsoft.com/office/drawing/2014/main" id="{50C9F50D-4CC7-1F92-41FD-4EAD6C317CFE}"/>
              </a:ext>
            </a:extLst>
          </p:cNvPr>
          <p:cNvGrpSpPr/>
          <p:nvPr/>
        </p:nvGrpSpPr>
        <p:grpSpPr>
          <a:xfrm>
            <a:off x="3268980" y="1631556"/>
            <a:ext cx="3817620" cy="5176194"/>
            <a:chOff x="3268980" y="1631556"/>
            <a:chExt cx="3817620" cy="5176194"/>
          </a:xfrm>
        </p:grpSpPr>
        <p:sp>
          <p:nvSpPr>
            <p:cNvPr id="20" name="Rectangle 19">
              <a:extLst>
                <a:ext uri="{FF2B5EF4-FFF2-40B4-BE49-F238E27FC236}">
                  <a16:creationId xmlns:a16="http://schemas.microsoft.com/office/drawing/2014/main" id="{1C82BC02-14F6-E37C-A3DA-904DEBF183D4}"/>
                </a:ext>
              </a:extLst>
            </p:cNvPr>
            <p:cNvSpPr/>
            <p:nvPr/>
          </p:nvSpPr>
          <p:spPr>
            <a:xfrm>
              <a:off x="3268980" y="1631556"/>
              <a:ext cx="3817620" cy="51761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age 18">
              <a:extLst>
                <a:ext uri="{FF2B5EF4-FFF2-40B4-BE49-F238E27FC236}">
                  <a16:creationId xmlns:a16="http://schemas.microsoft.com/office/drawing/2014/main" id="{5B71CC11-7FCF-5470-A00D-40AD3F46647D}"/>
                </a:ext>
              </a:extLst>
            </p:cNvPr>
            <p:cNvPicPr>
              <a:picLocks noChangeAspect="1"/>
            </p:cNvPicPr>
            <p:nvPr/>
          </p:nvPicPr>
          <p:blipFill>
            <a:blip r:embed="rId5"/>
            <a:stretch>
              <a:fillRect/>
            </a:stretch>
          </p:blipFill>
          <p:spPr>
            <a:xfrm>
              <a:off x="3276979" y="1631556"/>
              <a:ext cx="3791479" cy="5087060"/>
            </a:xfrm>
            <a:prstGeom prst="rect">
              <a:avLst/>
            </a:prstGeom>
          </p:spPr>
        </p:pic>
      </p:grpSp>
      <p:sp>
        <p:nvSpPr>
          <p:cNvPr id="21" name="Bulle narrative : ronde 20">
            <a:extLst>
              <a:ext uri="{FF2B5EF4-FFF2-40B4-BE49-F238E27FC236}">
                <a16:creationId xmlns:a16="http://schemas.microsoft.com/office/drawing/2014/main" id="{56D05A4A-093C-5EDD-456F-F75288DE5B19}"/>
              </a:ext>
            </a:extLst>
          </p:cNvPr>
          <p:cNvSpPr/>
          <p:nvPr/>
        </p:nvSpPr>
        <p:spPr>
          <a:xfrm>
            <a:off x="1291590" y="95970"/>
            <a:ext cx="2916000" cy="2967270"/>
          </a:xfrm>
          <a:prstGeom prst="wedgeEllipseCallout">
            <a:avLst>
              <a:gd name="adj1" fmla="val 55602"/>
              <a:gd name="adj2" fmla="val 50991"/>
            </a:avLst>
          </a:prstGeom>
        </p:spPr>
        <p:style>
          <a:lnRef idx="2">
            <a:schemeClr val="accent6"/>
          </a:lnRef>
          <a:fillRef idx="1">
            <a:schemeClr val="lt1"/>
          </a:fillRef>
          <a:effectRef idx="0">
            <a:schemeClr val="accent6"/>
          </a:effectRef>
          <a:fontRef idx="minor">
            <a:schemeClr val="dk1"/>
          </a:fontRef>
        </p:style>
        <p:txBody>
          <a:bodyPr lIns="0" rIns="0" rtlCol="0" anchor="ctr">
            <a:normAutofit fontScale="92500"/>
          </a:bodyPr>
          <a:lstStyle/>
          <a:p>
            <a:pPr algn="ctr"/>
            <a:r>
              <a:rPr lang="fr-FR" sz="2800" dirty="0">
                <a:latin typeface="Dreaming Outloud Pro" panose="03050502040302030504" pitchFamily="66" charset="0"/>
                <a:cs typeface="Dreaming Outloud Pro" panose="03050502040302030504" pitchFamily="66" charset="0"/>
              </a:rPr>
              <a:t>J’ai adoré être pacsée.</a:t>
            </a:r>
          </a:p>
          <a:p>
            <a:pPr algn="ctr"/>
            <a:r>
              <a:rPr lang="fr-FR" sz="2800" dirty="0">
                <a:latin typeface="Dreaming Outloud Pro" panose="03050502040302030504" pitchFamily="66" charset="0"/>
                <a:cs typeface="Dreaming Outloud Pro" panose="03050502040302030504" pitchFamily="66" charset="0"/>
              </a:rPr>
              <a:t>Et maintenant, je suis mariée !</a:t>
            </a:r>
          </a:p>
        </p:txBody>
      </p:sp>
      <p:sp>
        <p:nvSpPr>
          <p:cNvPr id="22" name="Bulle narrative : ronde 21">
            <a:extLst>
              <a:ext uri="{FF2B5EF4-FFF2-40B4-BE49-F238E27FC236}">
                <a16:creationId xmlns:a16="http://schemas.microsoft.com/office/drawing/2014/main" id="{C5838F30-3BAE-74A1-6B78-71BFCD7CD633}"/>
              </a:ext>
            </a:extLst>
          </p:cNvPr>
          <p:cNvSpPr/>
          <p:nvPr/>
        </p:nvSpPr>
        <p:spPr>
          <a:xfrm>
            <a:off x="6850758" y="2273033"/>
            <a:ext cx="3241932" cy="4377690"/>
          </a:xfrm>
          <a:prstGeom prst="wedgeEllipseCallout">
            <a:avLst>
              <a:gd name="adj1" fmla="val -78846"/>
              <a:gd name="adj2" fmla="val -35704"/>
            </a:avLst>
          </a:prstGeom>
        </p:spPr>
        <p:style>
          <a:lnRef idx="2">
            <a:schemeClr val="accent6"/>
          </a:lnRef>
          <a:fillRef idx="1">
            <a:schemeClr val="lt1"/>
          </a:fillRef>
          <a:effectRef idx="0">
            <a:schemeClr val="accent6"/>
          </a:effectRef>
          <a:fontRef idx="minor">
            <a:schemeClr val="dk1"/>
          </a:fontRef>
        </p:style>
        <p:txBody>
          <a:bodyPr lIns="0" rIns="0" rtlCol="0" anchor="ctr">
            <a:normAutofit fontScale="77500" lnSpcReduction="20000"/>
          </a:bodyPr>
          <a:lstStyle/>
          <a:p>
            <a:pPr algn="ctr"/>
            <a:r>
              <a:rPr lang="fr-FR" sz="3600" dirty="0">
                <a:latin typeface="Dreaming Outloud Pro" panose="03050502040302030504" pitchFamily="66" charset="0"/>
                <a:cs typeface="Dreaming Outloud Pro" panose="03050502040302030504" pitchFamily="66" charset="0"/>
              </a:rPr>
              <a:t>C'est génial de trouver cette personne spéciale que l'on peut agacer pour le reste de sa vie !</a:t>
            </a:r>
          </a:p>
        </p:txBody>
      </p:sp>
    </p:spTree>
    <p:extLst>
      <p:ext uri="{BB962C8B-B14F-4D97-AF65-F5344CB8AC3E}">
        <p14:creationId xmlns:p14="http://schemas.microsoft.com/office/powerpoint/2010/main" val="349405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5A5B2-9133-B0CD-CC76-14F503214261}"/>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7AB6AEE8-70B8-9367-799E-2F88D9F55F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15" name="ZoneTexte 14">
            <a:extLst>
              <a:ext uri="{FF2B5EF4-FFF2-40B4-BE49-F238E27FC236}">
                <a16:creationId xmlns:a16="http://schemas.microsoft.com/office/drawing/2014/main" id="{C31A16CA-B9DB-19CD-83EC-980F4EAABCD0}"/>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ETAT-CIVIL</a:t>
            </a:r>
          </a:p>
        </p:txBody>
      </p:sp>
      <p:pic>
        <p:nvPicPr>
          <p:cNvPr id="5" name="Image 4">
            <a:extLst>
              <a:ext uri="{FF2B5EF4-FFF2-40B4-BE49-F238E27FC236}">
                <a16:creationId xmlns:a16="http://schemas.microsoft.com/office/drawing/2014/main" id="{1F3E7185-2E35-4F7E-09DF-A628196E20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7135" y="2114136"/>
            <a:ext cx="7457731" cy="4549216"/>
          </a:xfrm>
          <a:prstGeom prst="rect">
            <a:avLst/>
          </a:prstGeom>
          <a:noFill/>
        </p:spPr>
      </p:pic>
      <p:pic>
        <p:nvPicPr>
          <p:cNvPr id="22532" name="Picture 4" descr="2025 cubes Nouvel An . — Photo de stock par ©iCreative3D - 68882057">
            <a:extLst>
              <a:ext uri="{FF2B5EF4-FFF2-40B4-BE49-F238E27FC236}">
                <a16:creationId xmlns:a16="http://schemas.microsoft.com/office/drawing/2014/main" id="{7C9461AB-0FEC-1578-B86E-6F0C1DDC547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691325" y="1217556"/>
            <a:ext cx="2916000" cy="82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5F899671-43D1-EA58-431F-837ED27EC588}"/>
              </a:ext>
            </a:extLst>
          </p:cNvPr>
          <p:cNvSpPr txBox="1"/>
          <p:nvPr/>
        </p:nvSpPr>
        <p:spPr>
          <a:xfrm>
            <a:off x="3783330" y="2571750"/>
            <a:ext cx="679994" cy="1200329"/>
          </a:xfrm>
          <a:prstGeom prst="rect">
            <a:avLst/>
          </a:prstGeom>
          <a:noFill/>
        </p:spPr>
        <p:txBody>
          <a:bodyPr wrap="none" rtlCol="0">
            <a:spAutoFit/>
          </a:bodyPr>
          <a:lstStyle>
            <a:defPPr>
              <a:defRPr lang="fr-FR"/>
            </a:defPPr>
            <a:lvl1pPr>
              <a:defRPr sz="7200">
                <a:solidFill>
                  <a:srgbClr val="00B050"/>
                </a:solidFill>
                <a:latin typeface="Dreaming Outloud Script Pro" panose="03050502040304050704" pitchFamily="66" charset="0"/>
                <a:cs typeface="Dreaming Outloud Script Pro" panose="03050502040304050704" pitchFamily="66" charset="0"/>
              </a:defRPr>
            </a:lvl1pPr>
          </a:lstStyle>
          <a:p>
            <a:r>
              <a:rPr lang="en-GB" dirty="0"/>
              <a:t>9</a:t>
            </a:r>
          </a:p>
        </p:txBody>
      </p:sp>
      <p:sp>
        <p:nvSpPr>
          <p:cNvPr id="4" name="ZoneTexte 3">
            <a:extLst>
              <a:ext uri="{FF2B5EF4-FFF2-40B4-BE49-F238E27FC236}">
                <a16:creationId xmlns:a16="http://schemas.microsoft.com/office/drawing/2014/main" id="{B226C103-6AD3-2341-3E75-C9866D1DE52E}"/>
              </a:ext>
            </a:extLst>
          </p:cNvPr>
          <p:cNvSpPr txBox="1"/>
          <p:nvPr/>
        </p:nvSpPr>
        <p:spPr>
          <a:xfrm>
            <a:off x="5021580" y="5398770"/>
            <a:ext cx="5054589" cy="1200329"/>
          </a:xfrm>
          <a:prstGeom prst="rect">
            <a:avLst/>
          </a:prstGeom>
          <a:noFill/>
        </p:spPr>
        <p:txBody>
          <a:bodyPr wrap="none" lIns="0" rIns="0" rtlCol="0">
            <a:spAutoFit/>
          </a:bodyPr>
          <a:lstStyle>
            <a:defPPr>
              <a:defRPr lang="fr-FR"/>
            </a:defPPr>
            <a:lvl1pPr>
              <a:defRPr sz="7200">
                <a:solidFill>
                  <a:srgbClr val="00B050"/>
                </a:solidFill>
                <a:latin typeface="Brush Script MT" panose="03060802040406070304" pitchFamily="66" charset="0"/>
              </a:defRPr>
            </a:lvl1pPr>
          </a:lstStyle>
          <a:p>
            <a:r>
              <a:rPr lang="en-GB" dirty="0">
                <a:latin typeface="Dreaming Outloud Script Pro" panose="03050502040304050704" pitchFamily="66" charset="0"/>
                <a:cs typeface="Dreaming Outloud Script Pro" panose="03050502040304050704" pitchFamily="66" charset="0"/>
              </a:rPr>
              <a:t>naissances</a:t>
            </a:r>
          </a:p>
        </p:txBody>
      </p:sp>
    </p:spTree>
    <p:extLst>
      <p:ext uri="{BB962C8B-B14F-4D97-AF65-F5344CB8AC3E}">
        <p14:creationId xmlns:p14="http://schemas.microsoft.com/office/powerpoint/2010/main" val="312691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4F386F7B-F1C9-D07D-1E12-4E696EB2B70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EB7C6523-A068-F563-65CC-7C893F91701C}"/>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Avant l’école</a:t>
            </a:r>
          </a:p>
        </p:txBody>
      </p:sp>
      <p:pic>
        <p:nvPicPr>
          <p:cNvPr id="24586" name="Picture 10" descr="plaque originale pour assistante maternelle">
            <a:extLst>
              <a:ext uri="{FF2B5EF4-FFF2-40B4-BE49-F238E27FC236}">
                <a16:creationId xmlns:a16="http://schemas.microsoft.com/office/drawing/2014/main" id="{869F1468-87FB-F451-CA9E-D3EE92BD598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6129" y="1421750"/>
            <a:ext cx="4932000" cy="5004000"/>
          </a:xfrm>
          <a:prstGeom prst="rect">
            <a:avLst/>
          </a:prstGeom>
          <a:noFill/>
          <a:extLst>
            <a:ext uri="{909E8E84-426E-40DD-AFC4-6F175D3DCCD1}">
              <a14:hiddenFill xmlns:a14="http://schemas.microsoft.com/office/drawing/2010/main">
                <a:solidFill>
                  <a:srgbClr val="FFFFFF"/>
                </a:solidFill>
              </a14:hiddenFill>
            </a:ext>
          </a:extLst>
        </p:spPr>
      </p:pic>
      <p:pic>
        <p:nvPicPr>
          <p:cNvPr id="24592" name="Picture 16" descr="CAF - L'accueil des enfants">
            <a:extLst>
              <a:ext uri="{FF2B5EF4-FFF2-40B4-BE49-F238E27FC236}">
                <a16:creationId xmlns:a16="http://schemas.microsoft.com/office/drawing/2014/main" id="{75323B08-6FBB-EDB6-5E79-E93B0424633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50079" y="1672080"/>
            <a:ext cx="6004455" cy="4503341"/>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Convention Icon Contract Signature Pact Accord : illustration de stock  589608329 | Shutterstock">
            <a:extLst>
              <a:ext uri="{FF2B5EF4-FFF2-40B4-BE49-F238E27FC236}">
                <a16:creationId xmlns:a16="http://schemas.microsoft.com/office/drawing/2014/main" id="{2A3C5869-23FB-04AA-A419-A8A1626A6DB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145360" y="4159027"/>
            <a:ext cx="144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4590" name="Picture 14" descr="Commune de Villebarou">
            <a:extLst>
              <a:ext uri="{FF2B5EF4-FFF2-40B4-BE49-F238E27FC236}">
                <a16:creationId xmlns:a16="http://schemas.microsoft.com/office/drawing/2014/main" id="{8F039F34-71BB-1E66-7566-B519A74920B4}"/>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5" r="71019"/>
          <a:stretch/>
        </p:blipFill>
        <p:spPr bwMode="auto">
          <a:xfrm>
            <a:off x="5051595" y="5779895"/>
            <a:ext cx="151425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70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4586"/>
                                        </p:tgtEl>
                                        <p:attrNameLst>
                                          <p:attrName>style.visibility</p:attrName>
                                        </p:attrNameLst>
                                      </p:cBhvr>
                                      <p:to>
                                        <p:strVal val="visible"/>
                                      </p:to>
                                    </p:set>
                                    <p:animEffect transition="in" filter="fade">
                                      <p:cBhvr>
                                        <p:cTn id="7" dur="2000"/>
                                        <p:tgtEl>
                                          <p:spTgt spid="245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8"/>
                                        </p:tgtEl>
                                        <p:attrNameLst>
                                          <p:attrName>style.visibility</p:attrName>
                                        </p:attrNameLst>
                                      </p:cBhvr>
                                      <p:to>
                                        <p:strVal val="visible"/>
                                      </p:to>
                                    </p:set>
                                    <p:animEffect transition="in" filter="fade">
                                      <p:cBhvr>
                                        <p:cTn id="12" dur="2000"/>
                                        <p:tgtEl>
                                          <p:spTgt spid="245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90"/>
                                        </p:tgtEl>
                                        <p:attrNameLst>
                                          <p:attrName>style.visibility</p:attrName>
                                        </p:attrNameLst>
                                      </p:cBhvr>
                                      <p:to>
                                        <p:strVal val="visible"/>
                                      </p:to>
                                    </p:set>
                                    <p:animEffect transition="in" filter="fade">
                                      <p:cBhvr>
                                        <p:cTn id="17" dur="2000"/>
                                        <p:tgtEl>
                                          <p:spTgt spid="245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92"/>
                                        </p:tgtEl>
                                        <p:attrNameLst>
                                          <p:attrName>style.visibility</p:attrName>
                                        </p:attrNameLst>
                                      </p:cBhvr>
                                      <p:to>
                                        <p:strVal val="visible"/>
                                      </p:to>
                                    </p:set>
                                    <p:animEffect transition="in" filter="fade">
                                      <p:cBhvr>
                                        <p:cTn id="22" dur="2000"/>
                                        <p:tgtEl>
                                          <p:spTgt spid="24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E3B7-0FF0-92C1-E939-4F1BA6821AE3}"/>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885F8A2E-E6E2-C6A8-BA56-5FD36CD25D9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2F0D5990-8541-8F96-20D4-23E8DBEEF3C3}"/>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Les écoles</a:t>
            </a:r>
          </a:p>
        </p:txBody>
      </p:sp>
      <p:pic>
        <p:nvPicPr>
          <p:cNvPr id="30724" name="Picture 4" descr="Pays fléchois. « Je ne sais pas ce que serait la vie du village sans l'école  »">
            <a:extLst>
              <a:ext uri="{FF2B5EF4-FFF2-40B4-BE49-F238E27FC236}">
                <a16:creationId xmlns:a16="http://schemas.microsoft.com/office/drawing/2014/main" id="{8C344730-53E5-5F55-0A70-C6E435EBDAC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16290" y="1121165"/>
            <a:ext cx="10559421" cy="56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74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DB7E4-43A5-6034-9C9F-FE3E711B132C}"/>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4E7E6E03-2CF2-AB99-9DE9-5BEA4AF42E7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8FCFC813-E9D8-F624-B181-2ECCAE072DAF}"/>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Les écoles</a:t>
            </a:r>
          </a:p>
        </p:txBody>
      </p:sp>
      <p:pic>
        <p:nvPicPr>
          <p:cNvPr id="24582" name="Picture 6" descr="Épinglé par Sophie Crespin sur Humour | Humour rentrée scolaire, Rentrée  scolaire drôle, Humour rentrée">
            <a:extLst>
              <a:ext uri="{FF2B5EF4-FFF2-40B4-BE49-F238E27FC236}">
                <a16:creationId xmlns:a16="http://schemas.microsoft.com/office/drawing/2014/main" id="{B6AB9DB4-FB4A-489E-BD04-39DDF6BFE09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05150" y="1134199"/>
            <a:ext cx="5981700" cy="554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9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fade">
                                      <p:cBhvr>
                                        <p:cTn id="7" dur="2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E020-B9E0-FB31-CE23-0F47BC77E2FD}"/>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5AF3F8B4-EAAA-0FC6-9BE6-60E99FE9A3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5DAB1BB4-7601-29DC-8FF9-9B03A0AE2B8B}"/>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Les écoles</a:t>
            </a:r>
          </a:p>
        </p:txBody>
      </p:sp>
      <p:pic>
        <p:nvPicPr>
          <p:cNvPr id="27650" name="Picture 2" descr="Huit classes menacées de fermeture">
            <a:extLst>
              <a:ext uri="{FF2B5EF4-FFF2-40B4-BE49-F238E27FC236}">
                <a16:creationId xmlns:a16="http://schemas.microsoft.com/office/drawing/2014/main" id="{165844C5-0579-811D-51C4-E24576E1593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32552" y="1077478"/>
            <a:ext cx="6926897" cy="573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16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35FF-8A7C-D1C9-949D-7E8981B86D6C}"/>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6F176CB3-4B80-D3B4-5F43-B681E3C0835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AE1C79C6-0BE0-3817-32EB-CE246EBBB2B2}"/>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Aller à l’école</a:t>
            </a:r>
          </a:p>
        </p:txBody>
      </p:sp>
      <p:pic>
        <p:nvPicPr>
          <p:cNvPr id="28674" name="Picture 2" descr="HÉRAULT - Déposer ou chercher votre enfant à l'école ne doit pas se faire  au détriment de la sécurité !">
            <a:extLst>
              <a:ext uri="{FF2B5EF4-FFF2-40B4-BE49-F238E27FC236}">
                <a16:creationId xmlns:a16="http://schemas.microsoft.com/office/drawing/2014/main" id="{248CC7F3-6EA6-CA0B-927B-C2841891451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6439" y="1170958"/>
            <a:ext cx="38160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hien De Dessin Animé Conduisant Une Voiture Vecteurs libres de droits et  plus d'images vectorielles de Cartoon - Cartoon, Voiture de sport, Animaux  de compagnie - iStock">
            <a:extLst>
              <a:ext uri="{FF2B5EF4-FFF2-40B4-BE49-F238E27FC236}">
                <a16:creationId xmlns:a16="http://schemas.microsoft.com/office/drawing/2014/main" id="{A999A8FD-8DB7-DD4A-909A-946607CDC9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90210" y="2099308"/>
            <a:ext cx="58293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16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54B8E7C-F616-FE1E-903C-CF55992F28F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94" y="1"/>
            <a:ext cx="12168000" cy="6818812"/>
          </a:xfrm>
          <a:prstGeom prst="rect">
            <a:avLst/>
          </a:prstGeom>
        </p:spPr>
      </p:pic>
      <p:sp>
        <p:nvSpPr>
          <p:cNvPr id="9" name="ZoneTexte 8">
            <a:extLst>
              <a:ext uri="{FF2B5EF4-FFF2-40B4-BE49-F238E27FC236}">
                <a16:creationId xmlns:a16="http://schemas.microsoft.com/office/drawing/2014/main" id="{857B545B-9F24-FA8E-646A-D8143EA621F2}"/>
              </a:ext>
            </a:extLst>
          </p:cNvPr>
          <p:cNvSpPr txBox="1"/>
          <p:nvPr/>
        </p:nvSpPr>
        <p:spPr>
          <a:xfrm>
            <a:off x="0" y="5657119"/>
            <a:ext cx="12192000" cy="646331"/>
          </a:xfrm>
          <a:prstGeom prst="rect">
            <a:avLst/>
          </a:prstGeom>
          <a:noFill/>
        </p:spPr>
        <p:txBody>
          <a:bodyPr wrap="none" rtlCol="0" anchor="ctr">
            <a:noAutofit/>
          </a:bodyPr>
          <a:lstStyle/>
          <a:p>
            <a:pPr>
              <a:tabLst>
                <a:tab pos="177800" algn="l"/>
                <a:tab pos="8699500" algn="l"/>
              </a:tabLst>
            </a:pPr>
            <a:r>
              <a:rPr lang="fr-FR" sz="4000" b="1" dirty="0">
                <a:solidFill>
                  <a:schemeClr val="bg1"/>
                </a:solidFill>
              </a:rPr>
              <a:t>	Cérémonie des vœux	10 janvier 2026</a:t>
            </a:r>
          </a:p>
        </p:txBody>
      </p:sp>
      <p:sp>
        <p:nvSpPr>
          <p:cNvPr id="3" name="ZoneTexte 2">
            <a:extLst>
              <a:ext uri="{FF2B5EF4-FFF2-40B4-BE49-F238E27FC236}">
                <a16:creationId xmlns:a16="http://schemas.microsoft.com/office/drawing/2014/main" id="{AA2A3685-D6D7-0114-5E4C-E8E1634A3407}"/>
              </a:ext>
            </a:extLst>
          </p:cNvPr>
          <p:cNvSpPr txBox="1"/>
          <p:nvPr/>
        </p:nvSpPr>
        <p:spPr>
          <a:xfrm>
            <a:off x="12550" y="296964"/>
            <a:ext cx="12192000" cy="646331"/>
          </a:xfrm>
          <a:prstGeom prst="rect">
            <a:avLst/>
          </a:prstGeom>
          <a:noFill/>
        </p:spPr>
        <p:txBody>
          <a:bodyPr wrap="none" rtlCol="0">
            <a:noAutofit/>
          </a:bodyPr>
          <a:lstStyle/>
          <a:p>
            <a:pPr algn="r">
              <a:tabLst>
                <a:tab pos="9326563" algn="l"/>
              </a:tabLst>
            </a:pPr>
            <a:r>
              <a:rPr lang="fr-FR" sz="3600" b="1" dirty="0">
                <a:solidFill>
                  <a:schemeClr val="bg1"/>
                </a:solidFill>
              </a:rPr>
              <a:t>Saint-Sulpice-de-Pommeray</a:t>
            </a:r>
          </a:p>
        </p:txBody>
      </p:sp>
      <p:pic>
        <p:nvPicPr>
          <p:cNvPr id="6" name="Image 5" descr="Une image contenant clipart, Graphique, dessin humoristique, graphisme&#10;&#10;Description générée automatiquement">
            <a:extLst>
              <a:ext uri="{FF2B5EF4-FFF2-40B4-BE49-F238E27FC236}">
                <a16:creationId xmlns:a16="http://schemas.microsoft.com/office/drawing/2014/main" id="{AA628894-9371-D91A-C890-39BB349B2C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827" y="97463"/>
            <a:ext cx="845820" cy="771525"/>
          </a:xfrm>
          <a:prstGeom prst="rect">
            <a:avLst/>
          </a:prstGeom>
        </p:spPr>
      </p:pic>
    </p:spTree>
    <p:extLst>
      <p:ext uri="{BB962C8B-B14F-4D97-AF65-F5344CB8AC3E}">
        <p14:creationId xmlns:p14="http://schemas.microsoft.com/office/powerpoint/2010/main" val="2015466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A2CB8-5C06-2811-65CD-35710E3142D8}"/>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67C8BF3D-4B02-5CD9-5D6E-5E1B572C2F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28238DFB-FD40-B499-83AB-216E185A35D8}"/>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Aller à l’école</a:t>
            </a:r>
          </a:p>
        </p:txBody>
      </p:sp>
      <p:pic>
        <p:nvPicPr>
          <p:cNvPr id="3" name="Picture 4" descr="Dégâts liés à l'état de la route : comment être mieux indemnisé ?">
            <a:extLst>
              <a:ext uri="{FF2B5EF4-FFF2-40B4-BE49-F238E27FC236}">
                <a16:creationId xmlns:a16="http://schemas.microsoft.com/office/drawing/2014/main" id="{92859543-B6E7-415A-748F-85E60B94D82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251929" y="1170958"/>
            <a:ext cx="7688142"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lein air, ciel, arbre, sol&#10;&#10;Le contenu généré par l’IA peut être incorrect.">
            <a:extLst>
              <a:ext uri="{FF2B5EF4-FFF2-40B4-BE49-F238E27FC236}">
                <a16:creationId xmlns:a16="http://schemas.microsoft.com/office/drawing/2014/main" id="{C01E8F6F-7C1B-5F93-A4FC-ABEA9A7813A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pic>
        <p:nvPicPr>
          <p:cNvPr id="20482" name="Picture 2" descr="Juillet 2016">
            <a:extLst>
              <a:ext uri="{FF2B5EF4-FFF2-40B4-BE49-F238E27FC236}">
                <a16:creationId xmlns:a16="http://schemas.microsoft.com/office/drawing/2014/main" id="{D6CA19E0-3D51-3EEC-8FAA-DD3CF1FC85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2446" y="1877377"/>
            <a:ext cx="2930562" cy="4140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CD0A5AB-942D-3660-DAE2-0C3BA0DAFBD6}"/>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Aller à l’école</a:t>
            </a:r>
          </a:p>
        </p:txBody>
      </p:sp>
    </p:spTree>
    <p:extLst>
      <p:ext uri="{BB962C8B-B14F-4D97-AF65-F5344CB8AC3E}">
        <p14:creationId xmlns:p14="http://schemas.microsoft.com/office/powerpoint/2010/main" val="59332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lein air, ciel, arbre, sol&#10;&#10;Le contenu généré par l’IA peut être incorrect.">
            <a:extLst>
              <a:ext uri="{FF2B5EF4-FFF2-40B4-BE49-F238E27FC236}">
                <a16:creationId xmlns:a16="http://schemas.microsoft.com/office/drawing/2014/main" id="{55DBFBEF-63B9-B665-11CA-D52892F66C2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pic>
        <p:nvPicPr>
          <p:cNvPr id="20482" name="Picture 2" descr="Juillet 2016">
            <a:extLst>
              <a:ext uri="{FF2B5EF4-FFF2-40B4-BE49-F238E27FC236}">
                <a16:creationId xmlns:a16="http://schemas.microsoft.com/office/drawing/2014/main" id="{D6CA19E0-3D51-3EEC-8FAA-DD3CF1FC85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2446" y="1870809"/>
            <a:ext cx="2930562" cy="4140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984D307D-79BD-8704-95C3-9A64A3405644}"/>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Aller à l’école</a:t>
            </a:r>
          </a:p>
        </p:txBody>
      </p:sp>
      <p:pic>
        <p:nvPicPr>
          <p:cNvPr id="9" name="Image 8" descr="Une image contenant plein air, habits, ciel, chaussures&#10;&#10;Le contenu généré par l’IA peut être incorrect.">
            <a:extLst>
              <a:ext uri="{FF2B5EF4-FFF2-40B4-BE49-F238E27FC236}">
                <a16:creationId xmlns:a16="http://schemas.microsoft.com/office/drawing/2014/main" id="{FE746949-44BC-DB58-10CA-2BF7631989CF}"/>
              </a:ext>
            </a:extLst>
          </p:cNvPr>
          <p:cNvPicPr>
            <a:picLocks noChangeAspect="1"/>
          </p:cNvPicPr>
          <p:nvPr/>
        </p:nvPicPr>
        <p:blipFill>
          <a:blip r:embed="rId5" cstate="email">
            <a:extLst>
              <a:ext uri="{28A0092B-C50C-407E-A947-70E740481C1C}">
                <a14:useLocalDpi xmlns:a14="http://schemas.microsoft.com/office/drawing/2010/main"/>
              </a:ext>
            </a:extLst>
          </a:blip>
          <a:srcRect b="-955"/>
          <a:stretch/>
        </p:blipFill>
        <p:spPr>
          <a:xfrm>
            <a:off x="4391716" y="1889355"/>
            <a:ext cx="7072500" cy="4140000"/>
          </a:xfrm>
          <a:prstGeom prst="rect">
            <a:avLst/>
          </a:prstGeom>
        </p:spPr>
      </p:pic>
    </p:spTree>
    <p:extLst>
      <p:ext uri="{BB962C8B-B14F-4D97-AF65-F5344CB8AC3E}">
        <p14:creationId xmlns:p14="http://schemas.microsoft.com/office/powerpoint/2010/main" val="247961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3691531D-0F2B-9358-EA3A-939E4339FC3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pic>
        <p:nvPicPr>
          <p:cNvPr id="3" name="Picture 10" descr="Résultat de recherche d'images pour &quot;école maternelle&quot;">
            <a:extLst>
              <a:ext uri="{FF2B5EF4-FFF2-40B4-BE49-F238E27FC236}">
                <a16:creationId xmlns:a16="http://schemas.microsoft.com/office/drawing/2014/main" id="{EB5A833E-7070-8557-CD52-30EDB3F07E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90250" y="1811105"/>
            <a:ext cx="2762250" cy="1657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B972A129-D1A1-5F08-CC18-D269C473F2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6579" y="4041492"/>
            <a:ext cx="3168672" cy="2286000"/>
          </a:xfrm>
          <a:prstGeom prst="rect">
            <a:avLst/>
          </a:prstGeom>
        </p:spPr>
      </p:pic>
      <p:sp>
        <p:nvSpPr>
          <p:cNvPr id="10" name="ZoneTexte 9">
            <a:extLst>
              <a:ext uri="{FF2B5EF4-FFF2-40B4-BE49-F238E27FC236}">
                <a16:creationId xmlns:a16="http://schemas.microsoft.com/office/drawing/2014/main" id="{933D5222-DDC0-94C4-2A83-3A043F5E20D0}"/>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Effectifs des écoles</a:t>
            </a:r>
          </a:p>
        </p:txBody>
      </p:sp>
      <p:grpSp>
        <p:nvGrpSpPr>
          <p:cNvPr id="30" name="Groupe 29">
            <a:extLst>
              <a:ext uri="{FF2B5EF4-FFF2-40B4-BE49-F238E27FC236}">
                <a16:creationId xmlns:a16="http://schemas.microsoft.com/office/drawing/2014/main" id="{BDA5E2BA-06BC-6677-ED1D-1B9356B2EDCF}"/>
              </a:ext>
            </a:extLst>
          </p:cNvPr>
          <p:cNvGrpSpPr/>
          <p:nvPr/>
        </p:nvGrpSpPr>
        <p:grpSpPr>
          <a:xfrm>
            <a:off x="445770" y="2009780"/>
            <a:ext cx="3870290" cy="1260000"/>
            <a:chOff x="445770" y="2009780"/>
            <a:chExt cx="3870290" cy="1260000"/>
          </a:xfrm>
        </p:grpSpPr>
        <p:sp>
          <p:nvSpPr>
            <p:cNvPr id="11" name="Ellipse 10">
              <a:extLst>
                <a:ext uri="{FF2B5EF4-FFF2-40B4-BE49-F238E27FC236}">
                  <a16:creationId xmlns:a16="http://schemas.microsoft.com/office/drawing/2014/main" id="{6B4254BE-CF0D-A986-4AFB-8B38AF29C11E}"/>
                </a:ext>
              </a:extLst>
            </p:cNvPr>
            <p:cNvSpPr/>
            <p:nvPr/>
          </p:nvSpPr>
          <p:spPr>
            <a:xfrm>
              <a:off x="445770" y="2009780"/>
              <a:ext cx="1260000" cy="1260000"/>
            </a:xfrm>
            <a:prstGeom prst="ellipse">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91</a:t>
              </a:r>
            </a:p>
          </p:txBody>
        </p:sp>
        <p:sp>
          <p:nvSpPr>
            <p:cNvPr id="12" name="Ellipse 11">
              <a:extLst>
                <a:ext uri="{FF2B5EF4-FFF2-40B4-BE49-F238E27FC236}">
                  <a16:creationId xmlns:a16="http://schemas.microsoft.com/office/drawing/2014/main" id="{51CFD3C3-F5C0-4F9A-02AF-900E2F9985AE}"/>
                </a:ext>
              </a:extLst>
            </p:cNvPr>
            <p:cNvSpPr/>
            <p:nvPr/>
          </p:nvSpPr>
          <p:spPr>
            <a:xfrm>
              <a:off x="3056060" y="2009780"/>
              <a:ext cx="1260000" cy="1260000"/>
            </a:xfrm>
            <a:prstGeom prst="ellipse">
              <a:avLst/>
            </a:prstGeom>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91</a:t>
              </a:r>
            </a:p>
          </p:txBody>
        </p:sp>
        <p:cxnSp>
          <p:nvCxnSpPr>
            <p:cNvPr id="14" name="Connecteur droit avec flèche 13">
              <a:extLst>
                <a:ext uri="{FF2B5EF4-FFF2-40B4-BE49-F238E27FC236}">
                  <a16:creationId xmlns:a16="http://schemas.microsoft.com/office/drawing/2014/main" id="{DF61AA72-569D-4783-A209-30013CFA82FC}"/>
                </a:ext>
              </a:extLst>
            </p:cNvPr>
            <p:cNvCxnSpPr>
              <a:stCxn id="11" idx="6"/>
              <a:endCxn id="12" idx="2"/>
            </p:cNvCxnSpPr>
            <p:nvPr/>
          </p:nvCxnSpPr>
          <p:spPr>
            <a:xfrm>
              <a:off x="1705770" y="2639780"/>
              <a:ext cx="135029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e 28">
            <a:extLst>
              <a:ext uri="{FF2B5EF4-FFF2-40B4-BE49-F238E27FC236}">
                <a16:creationId xmlns:a16="http://schemas.microsoft.com/office/drawing/2014/main" id="{6D1600A9-A2C7-C838-741B-AD2A13ABB218}"/>
              </a:ext>
            </a:extLst>
          </p:cNvPr>
          <p:cNvGrpSpPr/>
          <p:nvPr/>
        </p:nvGrpSpPr>
        <p:grpSpPr>
          <a:xfrm>
            <a:off x="7936230" y="4148727"/>
            <a:ext cx="3870290" cy="2071530"/>
            <a:chOff x="7936230" y="4294425"/>
            <a:chExt cx="3870290" cy="2071530"/>
          </a:xfrm>
        </p:grpSpPr>
        <p:sp>
          <p:nvSpPr>
            <p:cNvPr id="15" name="Ellipse 14">
              <a:extLst>
                <a:ext uri="{FF2B5EF4-FFF2-40B4-BE49-F238E27FC236}">
                  <a16:creationId xmlns:a16="http://schemas.microsoft.com/office/drawing/2014/main" id="{D5F796A1-4066-3DF8-0E85-F70AA3853CA1}"/>
                </a:ext>
              </a:extLst>
            </p:cNvPr>
            <p:cNvSpPr/>
            <p:nvPr/>
          </p:nvSpPr>
          <p:spPr>
            <a:xfrm>
              <a:off x="7936230" y="5105955"/>
              <a:ext cx="1260000" cy="1260000"/>
            </a:xfrm>
            <a:prstGeom prst="ellipse">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48</a:t>
              </a:r>
            </a:p>
            <a:p>
              <a:pPr algn="ctr"/>
              <a:r>
                <a:rPr lang="en-GB"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16" name="Ellipse 15">
              <a:extLst>
                <a:ext uri="{FF2B5EF4-FFF2-40B4-BE49-F238E27FC236}">
                  <a16:creationId xmlns:a16="http://schemas.microsoft.com/office/drawing/2014/main" id="{46ECF51C-1D6A-8D49-7A45-7E219697D39F}"/>
                </a:ext>
              </a:extLst>
            </p:cNvPr>
            <p:cNvSpPr/>
            <p:nvPr/>
          </p:nvSpPr>
          <p:spPr>
            <a:xfrm>
              <a:off x="10546520" y="4294425"/>
              <a:ext cx="1260000" cy="1260000"/>
            </a:xfrm>
            <a:prstGeom prst="ellipse">
              <a:avLst/>
            </a:prstGeom>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52</a:t>
              </a:r>
            </a:p>
            <a:p>
              <a:pPr algn="ctr"/>
              <a:r>
                <a:rPr lang="en-GB"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en-GB"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20" name="Connecteur droit avec flèche 19">
              <a:extLst>
                <a:ext uri="{FF2B5EF4-FFF2-40B4-BE49-F238E27FC236}">
                  <a16:creationId xmlns:a16="http://schemas.microsoft.com/office/drawing/2014/main" id="{6AA09389-6F41-2859-34FE-EBEEF9EA3D9A}"/>
                </a:ext>
              </a:extLst>
            </p:cNvPr>
            <p:cNvCxnSpPr>
              <a:cxnSpLocks/>
              <a:stCxn id="15" idx="6"/>
              <a:endCxn id="16" idx="2"/>
            </p:cNvCxnSpPr>
            <p:nvPr/>
          </p:nvCxnSpPr>
          <p:spPr>
            <a:xfrm flipV="1">
              <a:off x="9196230" y="4924425"/>
              <a:ext cx="1350290" cy="81153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8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000"/>
                                        <p:tgtEl>
                                          <p:spTgt spid="3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307B6FC3-89A9-B692-306F-9515A227F2D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12" name="ZoneTexte 11">
            <a:extLst>
              <a:ext uri="{FF2B5EF4-FFF2-40B4-BE49-F238E27FC236}">
                <a16:creationId xmlns:a16="http://schemas.microsoft.com/office/drawing/2014/main" id="{4AB81EEB-A084-2C53-0E17-78050B03C0B2}"/>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maternelle</a:t>
            </a:r>
          </a:p>
        </p:txBody>
      </p:sp>
      <p:sp>
        <p:nvSpPr>
          <p:cNvPr id="3" name="Ellipse 2">
            <a:extLst>
              <a:ext uri="{FF2B5EF4-FFF2-40B4-BE49-F238E27FC236}">
                <a16:creationId xmlns:a16="http://schemas.microsoft.com/office/drawing/2014/main" id="{30104393-097E-A84E-B104-0D3ABA38B9B7}"/>
              </a:ext>
            </a:extLst>
          </p:cNvPr>
          <p:cNvSpPr/>
          <p:nvPr/>
        </p:nvSpPr>
        <p:spPr>
          <a:xfrm>
            <a:off x="8598788" y="866247"/>
            <a:ext cx="1800000" cy="2700000"/>
          </a:xfrm>
          <a:prstGeom prst="ellipse">
            <a:avLst/>
          </a:prstGeom>
          <a:blipFill>
            <a:blip r:embed="rId4" cstate="email">
              <a:extLst>
                <a:ext uri="{28A0092B-C50C-407E-A947-70E740481C1C}">
                  <a14:useLocalDpi xmlns:a14="http://schemas.microsoft.com/office/drawing/2010/main"/>
                </a:ext>
              </a:extLst>
            </a:blip>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a:extLst>
              <a:ext uri="{FF2B5EF4-FFF2-40B4-BE49-F238E27FC236}">
                <a16:creationId xmlns:a16="http://schemas.microsoft.com/office/drawing/2014/main" id="{55610DB0-A005-B6DA-6BB8-1DF40569CEBE}"/>
              </a:ext>
            </a:extLst>
          </p:cNvPr>
          <p:cNvSpPr/>
          <p:nvPr/>
        </p:nvSpPr>
        <p:spPr>
          <a:xfrm>
            <a:off x="3396425" y="2341899"/>
            <a:ext cx="1800000" cy="2700000"/>
          </a:xfrm>
          <a:prstGeom prst="ellipse">
            <a:avLst/>
          </a:prstGeom>
          <a:blipFill>
            <a:blip r:embed="rId5" cstate="email">
              <a:extLst>
                <a:ext uri="{28A0092B-C50C-407E-A947-70E740481C1C}">
                  <a14:useLocalDpi xmlns:a14="http://schemas.microsoft.com/office/drawing/2010/main"/>
                </a:ext>
              </a:extLst>
            </a:blip>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7" name="Ellipse 6">
            <a:extLst>
              <a:ext uri="{FF2B5EF4-FFF2-40B4-BE49-F238E27FC236}">
                <a16:creationId xmlns:a16="http://schemas.microsoft.com/office/drawing/2014/main" id="{3602DC05-0A4B-A2B8-D849-E0C24E141527}"/>
              </a:ext>
            </a:extLst>
          </p:cNvPr>
          <p:cNvSpPr/>
          <p:nvPr/>
        </p:nvSpPr>
        <p:spPr>
          <a:xfrm>
            <a:off x="10260912" y="866247"/>
            <a:ext cx="1800000" cy="2700000"/>
          </a:xfrm>
          <a:prstGeom prst="ellipse">
            <a:avLst/>
          </a:prstGeom>
          <a:blipFill>
            <a:blip r:embed="rId6"/>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8" name="Ellipse 7">
            <a:extLst>
              <a:ext uri="{FF2B5EF4-FFF2-40B4-BE49-F238E27FC236}">
                <a16:creationId xmlns:a16="http://schemas.microsoft.com/office/drawing/2014/main" id="{11C00EA5-CFBE-46BC-2A30-E7DA6A11841E}"/>
              </a:ext>
            </a:extLst>
          </p:cNvPr>
          <p:cNvSpPr/>
          <p:nvPr/>
        </p:nvSpPr>
        <p:spPr>
          <a:xfrm>
            <a:off x="7803859" y="3966845"/>
            <a:ext cx="1800000" cy="2700000"/>
          </a:xfrm>
          <a:prstGeom prst="ellipse">
            <a:avLst/>
          </a:prstGeom>
          <a:blipFill>
            <a:blip r:embed="rId7"/>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9" name="Ellipse 8">
            <a:extLst>
              <a:ext uri="{FF2B5EF4-FFF2-40B4-BE49-F238E27FC236}">
                <a16:creationId xmlns:a16="http://schemas.microsoft.com/office/drawing/2014/main" id="{82D63901-3A74-BAFE-CFAA-2C4F26B26F8A}"/>
              </a:ext>
            </a:extLst>
          </p:cNvPr>
          <p:cNvSpPr/>
          <p:nvPr/>
        </p:nvSpPr>
        <p:spPr>
          <a:xfrm>
            <a:off x="6072000" y="3966845"/>
            <a:ext cx="1800000" cy="2700000"/>
          </a:xfrm>
          <a:prstGeom prst="ellipse">
            <a:avLst/>
          </a:prstGeom>
          <a:blipFill>
            <a:blip r:embed="rId8"/>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 name="Ellipse 9">
            <a:extLst>
              <a:ext uri="{FF2B5EF4-FFF2-40B4-BE49-F238E27FC236}">
                <a16:creationId xmlns:a16="http://schemas.microsoft.com/office/drawing/2014/main" id="{7A062045-9831-B03D-819A-DF8361638C9B}"/>
              </a:ext>
            </a:extLst>
          </p:cNvPr>
          <p:cNvSpPr/>
          <p:nvPr/>
        </p:nvSpPr>
        <p:spPr>
          <a:xfrm>
            <a:off x="1570746" y="2341899"/>
            <a:ext cx="1800000" cy="2700000"/>
          </a:xfrm>
          <a:prstGeom prst="ellipse">
            <a:avLst/>
          </a:prstGeom>
          <a:blipFill>
            <a:blip r:embed="rId9"/>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3" name="ZoneTexte 12">
            <a:extLst>
              <a:ext uri="{FF2B5EF4-FFF2-40B4-BE49-F238E27FC236}">
                <a16:creationId xmlns:a16="http://schemas.microsoft.com/office/drawing/2014/main" id="{E77A1E54-1E8B-1A63-EF3F-768A6C17CFBB}"/>
              </a:ext>
            </a:extLst>
          </p:cNvPr>
          <p:cNvSpPr txBox="1"/>
          <p:nvPr/>
        </p:nvSpPr>
        <p:spPr>
          <a:xfrm>
            <a:off x="2169991" y="4776713"/>
            <a:ext cx="2207079" cy="584775"/>
          </a:xfrm>
          <a:prstGeom prst="rect">
            <a:avLst/>
          </a:prstGeom>
          <a:noFill/>
        </p:spPr>
        <p:txBody>
          <a:bodyPr wrap="none" rtlCol="0">
            <a:spAutoFit/>
          </a:bodyPr>
          <a:lstStyle/>
          <a:p>
            <a:r>
              <a:rPr lang="en-GB" sz="3200" dirty="0">
                <a:solidFill>
                  <a:schemeClr val="bg1"/>
                </a:solidFill>
                <a:latin typeface="Broadway" panose="04040905080B02020502" pitchFamily="82" charset="0"/>
              </a:rPr>
              <a:t>PS et TPS</a:t>
            </a:r>
          </a:p>
        </p:txBody>
      </p:sp>
      <p:sp>
        <p:nvSpPr>
          <p:cNvPr id="14" name="ZoneTexte 13">
            <a:extLst>
              <a:ext uri="{FF2B5EF4-FFF2-40B4-BE49-F238E27FC236}">
                <a16:creationId xmlns:a16="http://schemas.microsoft.com/office/drawing/2014/main" id="{7029C6F8-8F64-F538-6BAA-1ED82BC52756}"/>
              </a:ext>
            </a:extLst>
          </p:cNvPr>
          <p:cNvSpPr txBox="1"/>
          <p:nvPr/>
        </p:nvSpPr>
        <p:spPr>
          <a:xfrm>
            <a:off x="7353231" y="3612941"/>
            <a:ext cx="819455" cy="584775"/>
          </a:xfrm>
          <a:prstGeom prst="rect">
            <a:avLst/>
          </a:prstGeom>
          <a:noFill/>
        </p:spPr>
        <p:txBody>
          <a:bodyPr wrap="none" rtlCol="0">
            <a:spAutoFit/>
          </a:bodyPr>
          <a:lstStyle/>
          <a:p>
            <a:r>
              <a:rPr lang="en-GB" sz="3200" dirty="0">
                <a:solidFill>
                  <a:schemeClr val="bg1"/>
                </a:solidFill>
                <a:latin typeface="Broadway" panose="04040905080B02020502" pitchFamily="82" charset="0"/>
              </a:rPr>
              <a:t>MS</a:t>
            </a:r>
          </a:p>
        </p:txBody>
      </p:sp>
      <p:sp>
        <p:nvSpPr>
          <p:cNvPr id="15" name="ZoneTexte 14">
            <a:extLst>
              <a:ext uri="{FF2B5EF4-FFF2-40B4-BE49-F238E27FC236}">
                <a16:creationId xmlns:a16="http://schemas.microsoft.com/office/drawing/2014/main" id="{D75BD70A-AB51-3661-7DC8-CAE33CBA24D1}"/>
              </a:ext>
            </a:extLst>
          </p:cNvPr>
          <p:cNvSpPr txBox="1"/>
          <p:nvPr/>
        </p:nvSpPr>
        <p:spPr>
          <a:xfrm>
            <a:off x="9880346" y="3205781"/>
            <a:ext cx="740908" cy="584775"/>
          </a:xfrm>
          <a:prstGeom prst="rect">
            <a:avLst/>
          </a:prstGeom>
          <a:noFill/>
        </p:spPr>
        <p:txBody>
          <a:bodyPr wrap="none" rtlCol="0">
            <a:spAutoFit/>
          </a:bodyPr>
          <a:lstStyle/>
          <a:p>
            <a:r>
              <a:rPr lang="en-GB" sz="3200" dirty="0">
                <a:solidFill>
                  <a:schemeClr val="bg1"/>
                </a:solidFill>
                <a:latin typeface="Broadway" panose="04040905080B02020502" pitchFamily="82" charset="0"/>
              </a:rPr>
              <a:t>GS</a:t>
            </a:r>
          </a:p>
        </p:txBody>
      </p:sp>
    </p:spTree>
    <p:extLst>
      <p:ext uri="{BB962C8B-B14F-4D97-AF65-F5344CB8AC3E}">
        <p14:creationId xmlns:p14="http://schemas.microsoft.com/office/powerpoint/2010/main" val="12321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C6EDE-80E7-6A6E-4613-F268B098ADF4}"/>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378C3716-2F22-4939-46D4-EBB81B9F259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12" name="ZoneTexte 11">
            <a:extLst>
              <a:ext uri="{FF2B5EF4-FFF2-40B4-BE49-F238E27FC236}">
                <a16:creationId xmlns:a16="http://schemas.microsoft.com/office/drawing/2014/main" id="{3C0F52D7-7989-E78A-2D6F-317B411910A6}"/>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maternelle</a:t>
            </a:r>
          </a:p>
        </p:txBody>
      </p:sp>
      <p:sp>
        <p:nvSpPr>
          <p:cNvPr id="3" name="Ellipse 2">
            <a:extLst>
              <a:ext uri="{FF2B5EF4-FFF2-40B4-BE49-F238E27FC236}">
                <a16:creationId xmlns:a16="http://schemas.microsoft.com/office/drawing/2014/main" id="{D89C29DC-9E0B-AF34-E255-684A60050B25}"/>
              </a:ext>
            </a:extLst>
          </p:cNvPr>
          <p:cNvSpPr/>
          <p:nvPr/>
        </p:nvSpPr>
        <p:spPr>
          <a:xfrm>
            <a:off x="8598788" y="866247"/>
            <a:ext cx="1800000" cy="2700000"/>
          </a:xfrm>
          <a:prstGeom prst="ellipse">
            <a:avLst/>
          </a:prstGeom>
          <a:blipFill>
            <a:blip r:embed="rId4" cstate="email">
              <a:extLst>
                <a:ext uri="{28A0092B-C50C-407E-A947-70E740481C1C}">
                  <a14:useLocalDpi xmlns:a14="http://schemas.microsoft.com/office/drawing/2010/main"/>
                </a:ext>
              </a:extLst>
            </a:blip>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a:extLst>
              <a:ext uri="{FF2B5EF4-FFF2-40B4-BE49-F238E27FC236}">
                <a16:creationId xmlns:a16="http://schemas.microsoft.com/office/drawing/2014/main" id="{817B3A18-9BEA-D8B9-D15B-A850DBE7FE9E}"/>
              </a:ext>
            </a:extLst>
          </p:cNvPr>
          <p:cNvSpPr/>
          <p:nvPr/>
        </p:nvSpPr>
        <p:spPr>
          <a:xfrm>
            <a:off x="3396425" y="2341899"/>
            <a:ext cx="1800000" cy="2700000"/>
          </a:xfrm>
          <a:prstGeom prst="ellipse">
            <a:avLst/>
          </a:prstGeom>
          <a:blipFill>
            <a:blip r:embed="rId5" cstate="email">
              <a:extLst>
                <a:ext uri="{28A0092B-C50C-407E-A947-70E740481C1C}">
                  <a14:useLocalDpi xmlns:a14="http://schemas.microsoft.com/office/drawing/2010/main"/>
                </a:ext>
              </a:extLst>
            </a:blip>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7" name="Ellipse 6">
            <a:extLst>
              <a:ext uri="{FF2B5EF4-FFF2-40B4-BE49-F238E27FC236}">
                <a16:creationId xmlns:a16="http://schemas.microsoft.com/office/drawing/2014/main" id="{4F2425EC-1AD3-7FC8-52E1-D1F7DE7074E6}"/>
              </a:ext>
            </a:extLst>
          </p:cNvPr>
          <p:cNvSpPr/>
          <p:nvPr/>
        </p:nvSpPr>
        <p:spPr>
          <a:xfrm>
            <a:off x="10260912" y="866247"/>
            <a:ext cx="1800000" cy="2700000"/>
          </a:xfrm>
          <a:prstGeom prst="ellipse">
            <a:avLst/>
          </a:prstGeom>
          <a:blipFill>
            <a:blip r:embed="rId6"/>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8" name="Ellipse 7">
            <a:extLst>
              <a:ext uri="{FF2B5EF4-FFF2-40B4-BE49-F238E27FC236}">
                <a16:creationId xmlns:a16="http://schemas.microsoft.com/office/drawing/2014/main" id="{99592DCA-EF4D-82A2-00A1-AB56C9A9E1F5}"/>
              </a:ext>
            </a:extLst>
          </p:cNvPr>
          <p:cNvSpPr/>
          <p:nvPr/>
        </p:nvSpPr>
        <p:spPr>
          <a:xfrm>
            <a:off x="7803859" y="3966845"/>
            <a:ext cx="1800000" cy="2700000"/>
          </a:xfrm>
          <a:prstGeom prst="ellipse">
            <a:avLst/>
          </a:prstGeom>
          <a:blipFill>
            <a:blip r:embed="rId7"/>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9" name="Ellipse 8">
            <a:extLst>
              <a:ext uri="{FF2B5EF4-FFF2-40B4-BE49-F238E27FC236}">
                <a16:creationId xmlns:a16="http://schemas.microsoft.com/office/drawing/2014/main" id="{056F1177-7222-F528-EFF1-426F24253B2D}"/>
              </a:ext>
            </a:extLst>
          </p:cNvPr>
          <p:cNvSpPr/>
          <p:nvPr/>
        </p:nvSpPr>
        <p:spPr>
          <a:xfrm>
            <a:off x="6072000" y="3966845"/>
            <a:ext cx="1800000" cy="2700000"/>
          </a:xfrm>
          <a:prstGeom prst="ellipse">
            <a:avLst/>
          </a:prstGeom>
          <a:blipFill>
            <a:blip r:embed="rId8"/>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 name="Ellipse 9">
            <a:extLst>
              <a:ext uri="{FF2B5EF4-FFF2-40B4-BE49-F238E27FC236}">
                <a16:creationId xmlns:a16="http://schemas.microsoft.com/office/drawing/2014/main" id="{611FE867-2AD6-240E-1624-885401832DDE}"/>
              </a:ext>
            </a:extLst>
          </p:cNvPr>
          <p:cNvSpPr/>
          <p:nvPr/>
        </p:nvSpPr>
        <p:spPr>
          <a:xfrm>
            <a:off x="1570746" y="2341899"/>
            <a:ext cx="1800000" cy="2700000"/>
          </a:xfrm>
          <a:prstGeom prst="ellipse">
            <a:avLst/>
          </a:prstGeom>
          <a:blipFill>
            <a:blip r:embed="rId9"/>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3" name="ZoneTexte 12">
            <a:extLst>
              <a:ext uri="{FF2B5EF4-FFF2-40B4-BE49-F238E27FC236}">
                <a16:creationId xmlns:a16="http://schemas.microsoft.com/office/drawing/2014/main" id="{9F30A530-1FA4-D632-010B-A70D85DCB371}"/>
              </a:ext>
            </a:extLst>
          </p:cNvPr>
          <p:cNvSpPr txBox="1"/>
          <p:nvPr/>
        </p:nvSpPr>
        <p:spPr>
          <a:xfrm>
            <a:off x="2169991" y="4776713"/>
            <a:ext cx="2207079" cy="584775"/>
          </a:xfrm>
          <a:prstGeom prst="rect">
            <a:avLst/>
          </a:prstGeom>
          <a:noFill/>
        </p:spPr>
        <p:txBody>
          <a:bodyPr wrap="none" rtlCol="0">
            <a:spAutoFit/>
          </a:bodyPr>
          <a:lstStyle/>
          <a:p>
            <a:r>
              <a:rPr lang="en-GB" sz="3200" dirty="0">
                <a:solidFill>
                  <a:schemeClr val="bg1"/>
                </a:solidFill>
                <a:latin typeface="Broadway" panose="04040905080B02020502" pitchFamily="82" charset="0"/>
              </a:rPr>
              <a:t>PS et TPS</a:t>
            </a:r>
          </a:p>
        </p:txBody>
      </p:sp>
      <p:sp>
        <p:nvSpPr>
          <p:cNvPr id="14" name="ZoneTexte 13">
            <a:extLst>
              <a:ext uri="{FF2B5EF4-FFF2-40B4-BE49-F238E27FC236}">
                <a16:creationId xmlns:a16="http://schemas.microsoft.com/office/drawing/2014/main" id="{E7FD1E21-AFA2-8DD7-CE1F-0527BE0B5FF7}"/>
              </a:ext>
            </a:extLst>
          </p:cNvPr>
          <p:cNvSpPr txBox="1"/>
          <p:nvPr/>
        </p:nvSpPr>
        <p:spPr>
          <a:xfrm>
            <a:off x="7353231" y="3612941"/>
            <a:ext cx="819455" cy="584775"/>
          </a:xfrm>
          <a:prstGeom prst="rect">
            <a:avLst/>
          </a:prstGeom>
          <a:noFill/>
        </p:spPr>
        <p:txBody>
          <a:bodyPr wrap="none" rtlCol="0">
            <a:spAutoFit/>
          </a:bodyPr>
          <a:lstStyle/>
          <a:p>
            <a:r>
              <a:rPr lang="en-GB" sz="3200" dirty="0">
                <a:solidFill>
                  <a:schemeClr val="bg1"/>
                </a:solidFill>
                <a:latin typeface="Broadway" panose="04040905080B02020502" pitchFamily="82" charset="0"/>
              </a:rPr>
              <a:t>MS</a:t>
            </a:r>
          </a:p>
        </p:txBody>
      </p:sp>
      <p:sp>
        <p:nvSpPr>
          <p:cNvPr id="15" name="ZoneTexte 14">
            <a:extLst>
              <a:ext uri="{FF2B5EF4-FFF2-40B4-BE49-F238E27FC236}">
                <a16:creationId xmlns:a16="http://schemas.microsoft.com/office/drawing/2014/main" id="{A94129DD-19E8-B624-570C-BCAA92C2F998}"/>
              </a:ext>
            </a:extLst>
          </p:cNvPr>
          <p:cNvSpPr txBox="1"/>
          <p:nvPr/>
        </p:nvSpPr>
        <p:spPr>
          <a:xfrm>
            <a:off x="9880346" y="3205781"/>
            <a:ext cx="740908" cy="584775"/>
          </a:xfrm>
          <a:prstGeom prst="rect">
            <a:avLst/>
          </a:prstGeom>
          <a:noFill/>
        </p:spPr>
        <p:txBody>
          <a:bodyPr wrap="none" rtlCol="0">
            <a:spAutoFit/>
          </a:bodyPr>
          <a:lstStyle/>
          <a:p>
            <a:r>
              <a:rPr lang="en-GB" sz="3200" dirty="0">
                <a:solidFill>
                  <a:schemeClr val="bg1"/>
                </a:solidFill>
                <a:latin typeface="Broadway" panose="04040905080B02020502" pitchFamily="82" charset="0"/>
              </a:rPr>
              <a:t>GS</a:t>
            </a:r>
          </a:p>
        </p:txBody>
      </p:sp>
    </p:spTree>
    <p:extLst>
      <p:ext uri="{BB962C8B-B14F-4D97-AF65-F5344CB8AC3E}">
        <p14:creationId xmlns:p14="http://schemas.microsoft.com/office/powerpoint/2010/main" val="3363999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lein air, ciel, arbre, sol&#10;&#10;Le contenu généré par l’IA peut être incorrect.">
            <a:extLst>
              <a:ext uri="{FF2B5EF4-FFF2-40B4-BE49-F238E27FC236}">
                <a16:creationId xmlns:a16="http://schemas.microsoft.com/office/drawing/2014/main" id="{70072792-686E-7ACC-B577-E51CC7BD024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12" name="ZoneTexte 11">
            <a:extLst>
              <a:ext uri="{FF2B5EF4-FFF2-40B4-BE49-F238E27FC236}">
                <a16:creationId xmlns:a16="http://schemas.microsoft.com/office/drawing/2014/main" id="{4AB81EEB-A084-2C53-0E17-78050B03C0B2}"/>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maternelle</a:t>
            </a:r>
          </a:p>
        </p:txBody>
      </p:sp>
      <p:sp>
        <p:nvSpPr>
          <p:cNvPr id="13" name="ZoneTexte 12">
            <a:extLst>
              <a:ext uri="{FF2B5EF4-FFF2-40B4-BE49-F238E27FC236}">
                <a16:creationId xmlns:a16="http://schemas.microsoft.com/office/drawing/2014/main" id="{E77A1E54-1E8B-1A63-EF3F-768A6C17CFBB}"/>
              </a:ext>
            </a:extLst>
          </p:cNvPr>
          <p:cNvSpPr txBox="1"/>
          <p:nvPr/>
        </p:nvSpPr>
        <p:spPr>
          <a:xfrm>
            <a:off x="2169991" y="4776713"/>
            <a:ext cx="2207079" cy="584775"/>
          </a:xfrm>
          <a:prstGeom prst="rect">
            <a:avLst/>
          </a:prstGeom>
          <a:noFill/>
        </p:spPr>
        <p:txBody>
          <a:bodyPr wrap="none" rtlCol="0">
            <a:spAutoFit/>
          </a:bodyPr>
          <a:lstStyle/>
          <a:p>
            <a:r>
              <a:rPr lang="en-GB" sz="3200" dirty="0">
                <a:solidFill>
                  <a:schemeClr val="bg1"/>
                </a:solidFill>
                <a:latin typeface="Broadway" panose="04040905080B02020502" pitchFamily="82" charset="0"/>
              </a:rPr>
              <a:t>PS et TPS</a:t>
            </a:r>
          </a:p>
        </p:txBody>
      </p:sp>
      <p:sp>
        <p:nvSpPr>
          <p:cNvPr id="14" name="ZoneTexte 13">
            <a:extLst>
              <a:ext uri="{FF2B5EF4-FFF2-40B4-BE49-F238E27FC236}">
                <a16:creationId xmlns:a16="http://schemas.microsoft.com/office/drawing/2014/main" id="{7029C6F8-8F64-F538-6BAA-1ED82BC52756}"/>
              </a:ext>
            </a:extLst>
          </p:cNvPr>
          <p:cNvSpPr txBox="1"/>
          <p:nvPr/>
        </p:nvSpPr>
        <p:spPr>
          <a:xfrm>
            <a:off x="7353231" y="3612941"/>
            <a:ext cx="819455" cy="584775"/>
          </a:xfrm>
          <a:prstGeom prst="rect">
            <a:avLst/>
          </a:prstGeom>
          <a:noFill/>
        </p:spPr>
        <p:txBody>
          <a:bodyPr wrap="none" rtlCol="0">
            <a:spAutoFit/>
          </a:bodyPr>
          <a:lstStyle/>
          <a:p>
            <a:r>
              <a:rPr lang="en-GB" sz="3200" dirty="0">
                <a:solidFill>
                  <a:schemeClr val="bg1"/>
                </a:solidFill>
                <a:latin typeface="Broadway" panose="04040905080B02020502" pitchFamily="82" charset="0"/>
              </a:rPr>
              <a:t>MS</a:t>
            </a:r>
          </a:p>
        </p:txBody>
      </p:sp>
      <p:sp>
        <p:nvSpPr>
          <p:cNvPr id="15" name="ZoneTexte 14">
            <a:extLst>
              <a:ext uri="{FF2B5EF4-FFF2-40B4-BE49-F238E27FC236}">
                <a16:creationId xmlns:a16="http://schemas.microsoft.com/office/drawing/2014/main" id="{D75BD70A-AB51-3661-7DC8-CAE33CBA24D1}"/>
              </a:ext>
            </a:extLst>
          </p:cNvPr>
          <p:cNvSpPr txBox="1"/>
          <p:nvPr/>
        </p:nvSpPr>
        <p:spPr>
          <a:xfrm>
            <a:off x="9880346" y="3205781"/>
            <a:ext cx="740908" cy="584775"/>
          </a:xfrm>
          <a:prstGeom prst="rect">
            <a:avLst/>
          </a:prstGeom>
          <a:noFill/>
        </p:spPr>
        <p:txBody>
          <a:bodyPr wrap="none" rtlCol="0">
            <a:spAutoFit/>
          </a:bodyPr>
          <a:lstStyle/>
          <a:p>
            <a:r>
              <a:rPr lang="en-GB" sz="3200" dirty="0">
                <a:solidFill>
                  <a:schemeClr val="bg1"/>
                </a:solidFill>
                <a:latin typeface="Broadway" panose="04040905080B02020502" pitchFamily="82" charset="0"/>
              </a:rPr>
              <a:t>GS</a:t>
            </a:r>
          </a:p>
        </p:txBody>
      </p:sp>
      <p:sp>
        <p:nvSpPr>
          <p:cNvPr id="2" name="Ellipse 1">
            <a:extLst>
              <a:ext uri="{FF2B5EF4-FFF2-40B4-BE49-F238E27FC236}">
                <a16:creationId xmlns:a16="http://schemas.microsoft.com/office/drawing/2014/main" id="{7611AD8E-241D-DDD6-8660-0B93F929D0AC}"/>
              </a:ext>
            </a:extLst>
          </p:cNvPr>
          <p:cNvSpPr/>
          <p:nvPr/>
        </p:nvSpPr>
        <p:spPr>
          <a:xfrm>
            <a:off x="10344305" y="4169430"/>
            <a:ext cx="1800000" cy="2700000"/>
          </a:xfrm>
          <a:prstGeom prst="ellipse">
            <a:avLst/>
          </a:prstGeom>
          <a:blipFill>
            <a:blip r:embed="rId4" cstate="email">
              <a:extLst>
                <a:ext uri="{28A0092B-C50C-407E-A947-70E740481C1C}">
                  <a14:useLocalDpi xmlns:a14="http://schemas.microsoft.com/office/drawing/2010/main"/>
                </a:ext>
              </a:extLst>
            </a:blip>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5" name="Ellipse 4">
            <a:extLst>
              <a:ext uri="{FF2B5EF4-FFF2-40B4-BE49-F238E27FC236}">
                <a16:creationId xmlns:a16="http://schemas.microsoft.com/office/drawing/2014/main" id="{16423BD1-B810-2426-1AE8-073ED16BB566}"/>
              </a:ext>
            </a:extLst>
          </p:cNvPr>
          <p:cNvSpPr/>
          <p:nvPr/>
        </p:nvSpPr>
        <p:spPr>
          <a:xfrm>
            <a:off x="-12279" y="4169430"/>
            <a:ext cx="1800000" cy="2700000"/>
          </a:xfrm>
          <a:prstGeom prst="ellipse">
            <a:avLst/>
          </a:prstGeom>
          <a:blipFill>
            <a:blip r:embed="rId5"/>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6" name="Ellipse 15">
            <a:extLst>
              <a:ext uri="{FF2B5EF4-FFF2-40B4-BE49-F238E27FC236}">
                <a16:creationId xmlns:a16="http://schemas.microsoft.com/office/drawing/2014/main" id="{390CF83B-A198-FF84-B51E-A64E5DD7471A}"/>
              </a:ext>
            </a:extLst>
          </p:cNvPr>
          <p:cNvSpPr/>
          <p:nvPr/>
        </p:nvSpPr>
        <p:spPr>
          <a:xfrm>
            <a:off x="8598788" y="866247"/>
            <a:ext cx="1800000" cy="2700000"/>
          </a:xfrm>
          <a:prstGeom prst="ellipse">
            <a:avLst/>
          </a:prstGeom>
          <a:blipFill>
            <a:blip r:embed="rId6" cstate="email">
              <a:extLst>
                <a:ext uri="{28A0092B-C50C-407E-A947-70E740481C1C}">
                  <a14:useLocalDpi xmlns:a14="http://schemas.microsoft.com/office/drawing/2010/main"/>
                </a:ext>
              </a:extLst>
            </a:blip>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lipse 16">
            <a:extLst>
              <a:ext uri="{FF2B5EF4-FFF2-40B4-BE49-F238E27FC236}">
                <a16:creationId xmlns:a16="http://schemas.microsoft.com/office/drawing/2014/main" id="{A380AC3E-B377-6985-DEA0-5680D0107B2A}"/>
              </a:ext>
            </a:extLst>
          </p:cNvPr>
          <p:cNvSpPr/>
          <p:nvPr/>
        </p:nvSpPr>
        <p:spPr>
          <a:xfrm>
            <a:off x="3396425" y="2341899"/>
            <a:ext cx="1800000" cy="2700000"/>
          </a:xfrm>
          <a:prstGeom prst="ellipse">
            <a:avLst/>
          </a:prstGeom>
          <a:blipFill>
            <a:blip r:embed="rId7" cstate="email">
              <a:extLst>
                <a:ext uri="{28A0092B-C50C-407E-A947-70E740481C1C}">
                  <a14:useLocalDpi xmlns:a14="http://schemas.microsoft.com/office/drawing/2010/main"/>
                </a:ext>
              </a:extLst>
            </a:blip>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8" name="Ellipse 17">
            <a:extLst>
              <a:ext uri="{FF2B5EF4-FFF2-40B4-BE49-F238E27FC236}">
                <a16:creationId xmlns:a16="http://schemas.microsoft.com/office/drawing/2014/main" id="{6815F20C-0501-C591-23F3-03ED8B00ABCD}"/>
              </a:ext>
            </a:extLst>
          </p:cNvPr>
          <p:cNvSpPr/>
          <p:nvPr/>
        </p:nvSpPr>
        <p:spPr>
          <a:xfrm>
            <a:off x="10260912" y="866247"/>
            <a:ext cx="1800000" cy="2700000"/>
          </a:xfrm>
          <a:prstGeom prst="ellipse">
            <a:avLst/>
          </a:prstGeom>
          <a:blipFill>
            <a:blip r:embed="rId8"/>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9" name="Ellipse 18">
            <a:extLst>
              <a:ext uri="{FF2B5EF4-FFF2-40B4-BE49-F238E27FC236}">
                <a16:creationId xmlns:a16="http://schemas.microsoft.com/office/drawing/2014/main" id="{6F1153C2-1ADF-C86C-3F56-161BC009DD63}"/>
              </a:ext>
            </a:extLst>
          </p:cNvPr>
          <p:cNvSpPr/>
          <p:nvPr/>
        </p:nvSpPr>
        <p:spPr>
          <a:xfrm>
            <a:off x="7803859" y="3966845"/>
            <a:ext cx="1800000" cy="2700000"/>
          </a:xfrm>
          <a:prstGeom prst="ellipse">
            <a:avLst/>
          </a:prstGeom>
          <a:blipFill>
            <a:blip r:embed="rId9"/>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0" name="Ellipse 19">
            <a:extLst>
              <a:ext uri="{FF2B5EF4-FFF2-40B4-BE49-F238E27FC236}">
                <a16:creationId xmlns:a16="http://schemas.microsoft.com/office/drawing/2014/main" id="{9E699FB8-7D68-3730-A1F3-A0BC5AAE15DA}"/>
              </a:ext>
            </a:extLst>
          </p:cNvPr>
          <p:cNvSpPr/>
          <p:nvPr/>
        </p:nvSpPr>
        <p:spPr>
          <a:xfrm>
            <a:off x="6072000" y="3966845"/>
            <a:ext cx="1800000" cy="2700000"/>
          </a:xfrm>
          <a:prstGeom prst="ellipse">
            <a:avLst/>
          </a:prstGeom>
          <a:blipFill>
            <a:blip r:embed="rId10"/>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1" name="Ellipse 20">
            <a:extLst>
              <a:ext uri="{FF2B5EF4-FFF2-40B4-BE49-F238E27FC236}">
                <a16:creationId xmlns:a16="http://schemas.microsoft.com/office/drawing/2014/main" id="{55761045-E05F-82A5-0F2D-4CFA58D0A28A}"/>
              </a:ext>
            </a:extLst>
          </p:cNvPr>
          <p:cNvSpPr/>
          <p:nvPr/>
        </p:nvSpPr>
        <p:spPr>
          <a:xfrm>
            <a:off x="1570746" y="2341899"/>
            <a:ext cx="1800000" cy="2700000"/>
          </a:xfrm>
          <a:prstGeom prst="ellipse">
            <a:avLst/>
          </a:prstGeom>
          <a:blipFill>
            <a:blip r:embed="rId11"/>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2" name="Ellipse 21">
            <a:extLst>
              <a:ext uri="{FF2B5EF4-FFF2-40B4-BE49-F238E27FC236}">
                <a16:creationId xmlns:a16="http://schemas.microsoft.com/office/drawing/2014/main" id="{02DC0DA2-6371-59F2-DB11-766814CBBC67}"/>
              </a:ext>
            </a:extLst>
          </p:cNvPr>
          <p:cNvSpPr>
            <a:spLocks noChangeAspect="1"/>
          </p:cNvSpPr>
          <p:nvPr/>
        </p:nvSpPr>
        <p:spPr>
          <a:xfrm>
            <a:off x="6858549" y="956247"/>
            <a:ext cx="1680000" cy="2520000"/>
          </a:xfrm>
          <a:prstGeom prst="ellipse">
            <a:avLst/>
          </a:prstGeom>
          <a:blipFill>
            <a:blip r:embed="rId1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091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1BB80DA0-EC5C-F292-6D68-CDEC64ECA29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3" name="Ellipse 2">
            <a:extLst>
              <a:ext uri="{FF2B5EF4-FFF2-40B4-BE49-F238E27FC236}">
                <a16:creationId xmlns:a16="http://schemas.microsoft.com/office/drawing/2014/main" id="{30104393-097E-A84E-B104-0D3ABA38B9B7}"/>
              </a:ext>
            </a:extLst>
          </p:cNvPr>
          <p:cNvSpPr>
            <a:spLocks noChangeAspect="1"/>
          </p:cNvSpPr>
          <p:nvPr/>
        </p:nvSpPr>
        <p:spPr>
          <a:xfrm>
            <a:off x="6885157" y="4986035"/>
            <a:ext cx="1200000" cy="1800000"/>
          </a:xfrm>
          <a:prstGeom prst="ellipse">
            <a:avLst/>
          </a:prstGeom>
          <a:blipFill>
            <a:blip r:embed="rId4" cstate="email">
              <a:extLst>
                <a:ext uri="{28A0092B-C50C-407E-A947-70E740481C1C}">
                  <a14:useLocalDpi xmlns:a14="http://schemas.microsoft.com/office/drawing/2010/main"/>
                </a:ext>
              </a:extLst>
            </a:blip>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a:extLst>
              <a:ext uri="{FF2B5EF4-FFF2-40B4-BE49-F238E27FC236}">
                <a16:creationId xmlns:a16="http://schemas.microsoft.com/office/drawing/2014/main" id="{55610DB0-A005-B6DA-6BB8-1DF40569CEBE}"/>
              </a:ext>
            </a:extLst>
          </p:cNvPr>
          <p:cNvSpPr>
            <a:spLocks noChangeAspect="1"/>
          </p:cNvSpPr>
          <p:nvPr/>
        </p:nvSpPr>
        <p:spPr>
          <a:xfrm>
            <a:off x="2763073" y="4986035"/>
            <a:ext cx="1200000" cy="1800000"/>
          </a:xfrm>
          <a:prstGeom prst="ellipse">
            <a:avLst/>
          </a:prstGeom>
          <a:blipFill>
            <a:blip r:embed="rId5" cstate="email">
              <a:extLst>
                <a:ext uri="{28A0092B-C50C-407E-A947-70E740481C1C}">
                  <a14:useLocalDpi xmlns:a14="http://schemas.microsoft.com/office/drawing/2010/main"/>
                </a:ext>
              </a:extLst>
            </a:blip>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7" name="Ellipse 6">
            <a:extLst>
              <a:ext uri="{FF2B5EF4-FFF2-40B4-BE49-F238E27FC236}">
                <a16:creationId xmlns:a16="http://schemas.microsoft.com/office/drawing/2014/main" id="{3602DC05-0A4B-A2B8-D849-E0C24E141527}"/>
              </a:ext>
            </a:extLst>
          </p:cNvPr>
          <p:cNvSpPr>
            <a:spLocks noChangeAspect="1"/>
          </p:cNvSpPr>
          <p:nvPr/>
        </p:nvSpPr>
        <p:spPr>
          <a:xfrm>
            <a:off x="8259185" y="4986035"/>
            <a:ext cx="1200000" cy="1800000"/>
          </a:xfrm>
          <a:prstGeom prst="ellipse">
            <a:avLst/>
          </a:prstGeom>
          <a:blipFill>
            <a:blip r:embed="rId6"/>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8" name="Ellipse 7">
            <a:extLst>
              <a:ext uri="{FF2B5EF4-FFF2-40B4-BE49-F238E27FC236}">
                <a16:creationId xmlns:a16="http://schemas.microsoft.com/office/drawing/2014/main" id="{11C00EA5-CFBE-46BC-2A30-E7DA6A11841E}"/>
              </a:ext>
            </a:extLst>
          </p:cNvPr>
          <p:cNvSpPr>
            <a:spLocks noChangeAspect="1"/>
          </p:cNvSpPr>
          <p:nvPr/>
        </p:nvSpPr>
        <p:spPr>
          <a:xfrm>
            <a:off x="5511129" y="4986035"/>
            <a:ext cx="1200000" cy="1800000"/>
          </a:xfrm>
          <a:prstGeom prst="ellipse">
            <a:avLst/>
          </a:prstGeom>
          <a:blipFill>
            <a:blip r:embed="rId7"/>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9" name="Ellipse 8">
            <a:extLst>
              <a:ext uri="{FF2B5EF4-FFF2-40B4-BE49-F238E27FC236}">
                <a16:creationId xmlns:a16="http://schemas.microsoft.com/office/drawing/2014/main" id="{82D63901-3A74-BAFE-CFAA-2C4F26B26F8A}"/>
              </a:ext>
            </a:extLst>
          </p:cNvPr>
          <p:cNvSpPr>
            <a:spLocks noChangeAspect="1"/>
          </p:cNvSpPr>
          <p:nvPr/>
        </p:nvSpPr>
        <p:spPr>
          <a:xfrm>
            <a:off x="4137101" y="4986035"/>
            <a:ext cx="1200000" cy="1800000"/>
          </a:xfrm>
          <a:prstGeom prst="ellipse">
            <a:avLst/>
          </a:prstGeom>
          <a:blipFill>
            <a:blip r:embed="rId8"/>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 name="Ellipse 9">
            <a:extLst>
              <a:ext uri="{FF2B5EF4-FFF2-40B4-BE49-F238E27FC236}">
                <a16:creationId xmlns:a16="http://schemas.microsoft.com/office/drawing/2014/main" id="{7A062045-9831-B03D-819A-DF8361638C9B}"/>
              </a:ext>
            </a:extLst>
          </p:cNvPr>
          <p:cNvSpPr>
            <a:spLocks noChangeAspect="1"/>
          </p:cNvSpPr>
          <p:nvPr/>
        </p:nvSpPr>
        <p:spPr>
          <a:xfrm>
            <a:off x="1389045" y="4986035"/>
            <a:ext cx="1200000" cy="1800000"/>
          </a:xfrm>
          <a:prstGeom prst="ellipse">
            <a:avLst/>
          </a:prstGeom>
          <a:blipFill>
            <a:blip r:embed="rId9"/>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3" name="Ellipse 12">
            <a:extLst>
              <a:ext uri="{FF2B5EF4-FFF2-40B4-BE49-F238E27FC236}">
                <a16:creationId xmlns:a16="http://schemas.microsoft.com/office/drawing/2014/main" id="{9232ACC4-B5BD-ECB2-F73B-0EB711E1F748}"/>
              </a:ext>
            </a:extLst>
          </p:cNvPr>
          <p:cNvSpPr>
            <a:spLocks noChangeAspect="1"/>
          </p:cNvSpPr>
          <p:nvPr/>
        </p:nvSpPr>
        <p:spPr>
          <a:xfrm>
            <a:off x="11007245" y="4986035"/>
            <a:ext cx="1200000" cy="1800000"/>
          </a:xfrm>
          <a:prstGeom prst="ellipse">
            <a:avLst/>
          </a:prstGeom>
          <a:blipFill>
            <a:blip r:embed="rId10" cstate="email">
              <a:extLst>
                <a:ext uri="{28A0092B-C50C-407E-A947-70E740481C1C}">
                  <a14:useLocalDpi xmlns:a14="http://schemas.microsoft.com/office/drawing/2010/main"/>
                </a:ext>
              </a:extLst>
            </a:blip>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4" name="Ellipse 13">
            <a:extLst>
              <a:ext uri="{FF2B5EF4-FFF2-40B4-BE49-F238E27FC236}">
                <a16:creationId xmlns:a16="http://schemas.microsoft.com/office/drawing/2014/main" id="{6065D858-1FCD-3F92-8153-126C56676BA3}"/>
              </a:ext>
            </a:extLst>
          </p:cNvPr>
          <p:cNvSpPr>
            <a:spLocks noChangeAspect="1"/>
          </p:cNvSpPr>
          <p:nvPr/>
        </p:nvSpPr>
        <p:spPr>
          <a:xfrm>
            <a:off x="15017" y="4986035"/>
            <a:ext cx="1200000" cy="1800000"/>
          </a:xfrm>
          <a:prstGeom prst="ellipse">
            <a:avLst/>
          </a:prstGeom>
          <a:blipFill>
            <a:blip r:embed="rId11"/>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27654" name="Picture 6" descr="Bibliothèque municipale de Chantonnay">
            <a:extLst>
              <a:ext uri="{FF2B5EF4-FFF2-40B4-BE49-F238E27FC236}">
                <a16:creationId xmlns:a16="http://schemas.microsoft.com/office/drawing/2014/main" id="{3879E2EF-7099-00B2-C994-BDCAF159177C}"/>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0389156" y="3354982"/>
            <a:ext cx="1439509" cy="16668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CF8BA49C-F2E3-2DE8-AC62-5D91DD9244C8}"/>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maternelle</a:t>
            </a:r>
          </a:p>
        </p:txBody>
      </p:sp>
      <p:pic>
        <p:nvPicPr>
          <p:cNvPr id="36866" name="Picture 2" descr="PÉDAGOGIE DE L'ÉCOUTE - Pierre PEROZ. Un livre que j'ai dévoré ! Un livre  qui interroge ma pratique ! Un livre qui me conforte dans certains choix !  Une méthode qui, pour">
            <a:extLst>
              <a:ext uri="{FF2B5EF4-FFF2-40B4-BE49-F238E27FC236}">
                <a16:creationId xmlns:a16="http://schemas.microsoft.com/office/drawing/2014/main" id="{62B9CA74-A4B8-C914-B6CC-94D01098FA20}"/>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548235" y="1258021"/>
            <a:ext cx="1980000" cy="1764000"/>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SAFARI TRAIN - RESERVE DE BEAUMARCHAIS : 2025 horaires, tarifs, animaux à  voir, animations">
            <a:extLst>
              <a:ext uri="{FF2B5EF4-FFF2-40B4-BE49-F238E27FC236}">
                <a16:creationId xmlns:a16="http://schemas.microsoft.com/office/drawing/2014/main" id="{51F7B3E0-7B74-A716-AD60-26C2724066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203927" y="1339921"/>
            <a:ext cx="2857500" cy="1600200"/>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0B5B9DD3-0D06-A2D4-2C95-F3F3C73B6612}"/>
              </a:ext>
            </a:extLst>
          </p:cNvPr>
          <p:cNvSpPr>
            <a:spLocks noChangeAspect="1"/>
          </p:cNvSpPr>
          <p:nvPr/>
        </p:nvSpPr>
        <p:spPr>
          <a:xfrm>
            <a:off x="9633213" y="4960476"/>
            <a:ext cx="1200000" cy="1800000"/>
          </a:xfrm>
          <a:prstGeom prst="ellipse">
            <a:avLst/>
          </a:prstGeom>
          <a:blipFill>
            <a:blip r:embed="rId1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874" name="Picture 10" descr="Le Musée Ferroviaire – Mairie de Saint Sulpice de Pommeray">
            <a:extLst>
              <a:ext uri="{FF2B5EF4-FFF2-40B4-BE49-F238E27FC236}">
                <a16:creationId xmlns:a16="http://schemas.microsoft.com/office/drawing/2014/main" id="{7A6EB12C-9B00-040F-66EB-29B825F4FB0E}"/>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591492" y="3342324"/>
            <a:ext cx="2550696" cy="170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4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2000"/>
                                        <p:tgtEl>
                                          <p:spTgt spid="368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74"/>
                                        </p:tgtEl>
                                        <p:attrNameLst>
                                          <p:attrName>style.visibility</p:attrName>
                                        </p:attrNameLst>
                                      </p:cBhvr>
                                      <p:to>
                                        <p:strVal val="visible"/>
                                      </p:to>
                                    </p:set>
                                    <p:animEffect transition="in" filter="fade">
                                      <p:cBhvr>
                                        <p:cTn id="12" dur="2000"/>
                                        <p:tgtEl>
                                          <p:spTgt spid="368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870"/>
                                        </p:tgtEl>
                                        <p:attrNameLst>
                                          <p:attrName>style.visibility</p:attrName>
                                        </p:attrNameLst>
                                      </p:cBhvr>
                                      <p:to>
                                        <p:strVal val="visible"/>
                                      </p:to>
                                    </p:set>
                                    <p:animEffect transition="in" filter="fade">
                                      <p:cBhvr>
                                        <p:cTn id="17" dur="2000"/>
                                        <p:tgtEl>
                                          <p:spTgt spid="368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fade">
                                      <p:cBhvr>
                                        <p:cTn id="22" dur="2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5B83A-427A-8637-D0FD-4798C3002D46}"/>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1B485708-AA7E-6677-B822-BC6FD409F46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3" name="Ellipse 2">
            <a:extLst>
              <a:ext uri="{FF2B5EF4-FFF2-40B4-BE49-F238E27FC236}">
                <a16:creationId xmlns:a16="http://schemas.microsoft.com/office/drawing/2014/main" id="{F773DEA7-F90B-4681-A830-C0F7DAC758FF}"/>
              </a:ext>
            </a:extLst>
          </p:cNvPr>
          <p:cNvSpPr>
            <a:spLocks noChangeAspect="1"/>
          </p:cNvSpPr>
          <p:nvPr/>
        </p:nvSpPr>
        <p:spPr>
          <a:xfrm>
            <a:off x="6885157" y="4986035"/>
            <a:ext cx="1200000" cy="1800000"/>
          </a:xfrm>
          <a:prstGeom prst="ellipse">
            <a:avLst/>
          </a:prstGeom>
          <a:blipFill>
            <a:blip r:embed="rId4" cstate="email">
              <a:extLst>
                <a:ext uri="{28A0092B-C50C-407E-A947-70E740481C1C}">
                  <a14:useLocalDpi xmlns:a14="http://schemas.microsoft.com/office/drawing/2010/main"/>
                </a:ext>
              </a:extLst>
            </a:blip>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a:extLst>
              <a:ext uri="{FF2B5EF4-FFF2-40B4-BE49-F238E27FC236}">
                <a16:creationId xmlns:a16="http://schemas.microsoft.com/office/drawing/2014/main" id="{0E999307-2A1C-6848-1ECB-BD26FDB57883}"/>
              </a:ext>
            </a:extLst>
          </p:cNvPr>
          <p:cNvSpPr>
            <a:spLocks noChangeAspect="1"/>
          </p:cNvSpPr>
          <p:nvPr/>
        </p:nvSpPr>
        <p:spPr>
          <a:xfrm>
            <a:off x="2763073" y="4986035"/>
            <a:ext cx="1200000" cy="1800000"/>
          </a:xfrm>
          <a:prstGeom prst="ellipse">
            <a:avLst/>
          </a:prstGeom>
          <a:blipFill>
            <a:blip r:embed="rId5" cstate="email">
              <a:extLst>
                <a:ext uri="{28A0092B-C50C-407E-A947-70E740481C1C}">
                  <a14:useLocalDpi xmlns:a14="http://schemas.microsoft.com/office/drawing/2010/main"/>
                </a:ext>
              </a:extLst>
            </a:blip>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7" name="Ellipse 6">
            <a:extLst>
              <a:ext uri="{FF2B5EF4-FFF2-40B4-BE49-F238E27FC236}">
                <a16:creationId xmlns:a16="http://schemas.microsoft.com/office/drawing/2014/main" id="{90BF23D4-323B-8448-A4AB-8CC11DD511B5}"/>
              </a:ext>
            </a:extLst>
          </p:cNvPr>
          <p:cNvSpPr>
            <a:spLocks noChangeAspect="1"/>
          </p:cNvSpPr>
          <p:nvPr/>
        </p:nvSpPr>
        <p:spPr>
          <a:xfrm>
            <a:off x="8259185" y="4986035"/>
            <a:ext cx="1200000" cy="1800000"/>
          </a:xfrm>
          <a:prstGeom prst="ellipse">
            <a:avLst/>
          </a:prstGeom>
          <a:blipFill>
            <a:blip r:embed="rId6"/>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8" name="Ellipse 7">
            <a:extLst>
              <a:ext uri="{FF2B5EF4-FFF2-40B4-BE49-F238E27FC236}">
                <a16:creationId xmlns:a16="http://schemas.microsoft.com/office/drawing/2014/main" id="{59855630-077B-24F9-D72C-9E4C198BC919}"/>
              </a:ext>
            </a:extLst>
          </p:cNvPr>
          <p:cNvSpPr>
            <a:spLocks noChangeAspect="1"/>
          </p:cNvSpPr>
          <p:nvPr/>
        </p:nvSpPr>
        <p:spPr>
          <a:xfrm>
            <a:off x="5511129" y="4986035"/>
            <a:ext cx="1200000" cy="1800000"/>
          </a:xfrm>
          <a:prstGeom prst="ellipse">
            <a:avLst/>
          </a:prstGeom>
          <a:blipFill>
            <a:blip r:embed="rId7"/>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9" name="Ellipse 8">
            <a:extLst>
              <a:ext uri="{FF2B5EF4-FFF2-40B4-BE49-F238E27FC236}">
                <a16:creationId xmlns:a16="http://schemas.microsoft.com/office/drawing/2014/main" id="{4244FAFF-2CFA-3875-D07D-D505430B459B}"/>
              </a:ext>
            </a:extLst>
          </p:cNvPr>
          <p:cNvSpPr>
            <a:spLocks noChangeAspect="1"/>
          </p:cNvSpPr>
          <p:nvPr/>
        </p:nvSpPr>
        <p:spPr>
          <a:xfrm>
            <a:off x="4137101" y="4986035"/>
            <a:ext cx="1200000" cy="1800000"/>
          </a:xfrm>
          <a:prstGeom prst="ellipse">
            <a:avLst/>
          </a:prstGeom>
          <a:blipFill>
            <a:blip r:embed="rId8"/>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 name="Ellipse 9">
            <a:extLst>
              <a:ext uri="{FF2B5EF4-FFF2-40B4-BE49-F238E27FC236}">
                <a16:creationId xmlns:a16="http://schemas.microsoft.com/office/drawing/2014/main" id="{D4B82103-9F9E-489E-95DF-E27ACD27275E}"/>
              </a:ext>
            </a:extLst>
          </p:cNvPr>
          <p:cNvSpPr>
            <a:spLocks noChangeAspect="1"/>
          </p:cNvSpPr>
          <p:nvPr/>
        </p:nvSpPr>
        <p:spPr>
          <a:xfrm>
            <a:off x="1389045" y="4986035"/>
            <a:ext cx="1200000" cy="1800000"/>
          </a:xfrm>
          <a:prstGeom prst="ellipse">
            <a:avLst/>
          </a:prstGeom>
          <a:blipFill>
            <a:blip r:embed="rId9"/>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3" name="Ellipse 12">
            <a:extLst>
              <a:ext uri="{FF2B5EF4-FFF2-40B4-BE49-F238E27FC236}">
                <a16:creationId xmlns:a16="http://schemas.microsoft.com/office/drawing/2014/main" id="{73C139F7-E616-154D-D849-0A64BBAC0C64}"/>
              </a:ext>
            </a:extLst>
          </p:cNvPr>
          <p:cNvSpPr>
            <a:spLocks noChangeAspect="1"/>
          </p:cNvSpPr>
          <p:nvPr/>
        </p:nvSpPr>
        <p:spPr>
          <a:xfrm>
            <a:off x="11007245" y="4986035"/>
            <a:ext cx="1200000" cy="1800000"/>
          </a:xfrm>
          <a:prstGeom prst="ellipse">
            <a:avLst/>
          </a:prstGeom>
          <a:blipFill>
            <a:blip r:embed="rId10" cstate="email">
              <a:extLst>
                <a:ext uri="{28A0092B-C50C-407E-A947-70E740481C1C}">
                  <a14:useLocalDpi xmlns:a14="http://schemas.microsoft.com/office/drawing/2010/main"/>
                </a:ext>
              </a:extLst>
            </a:blip>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4" name="Ellipse 13">
            <a:extLst>
              <a:ext uri="{FF2B5EF4-FFF2-40B4-BE49-F238E27FC236}">
                <a16:creationId xmlns:a16="http://schemas.microsoft.com/office/drawing/2014/main" id="{D8871A42-9B2D-7975-2546-D814B424CD30}"/>
              </a:ext>
            </a:extLst>
          </p:cNvPr>
          <p:cNvSpPr>
            <a:spLocks noChangeAspect="1"/>
          </p:cNvSpPr>
          <p:nvPr/>
        </p:nvSpPr>
        <p:spPr>
          <a:xfrm>
            <a:off x="15017" y="4986035"/>
            <a:ext cx="1200000" cy="1800000"/>
          </a:xfrm>
          <a:prstGeom prst="ellipse">
            <a:avLst/>
          </a:prstGeom>
          <a:blipFill>
            <a:blip r:embed="rId11"/>
            <a:stretch>
              <a:fillRect/>
            </a:stretch>
          </a:blipFill>
          <a:effectLst>
            <a:outerShdw blurRad="50800" algn="ctr" rotWithShape="0">
              <a:srgbClr val="000000">
                <a:alpha val="43137"/>
              </a:srgbClr>
            </a:outerShdw>
            <a:softEdge rad="114300"/>
          </a:effectLst>
          <a:scene3d>
            <a:camera prst="orthographicFront">
              <a:rot lat="600000" lon="21594000" rev="21593783"/>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27650" name="Picture 2" descr="Office central de la Coopération à l'Ecole - AD OCCE41">
            <a:extLst>
              <a:ext uri="{FF2B5EF4-FFF2-40B4-BE49-F238E27FC236}">
                <a16:creationId xmlns:a16="http://schemas.microsoft.com/office/drawing/2014/main" id="{60058B4A-1307-D4CD-06AC-189618D78D61}"/>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909272" y="1306584"/>
            <a:ext cx="19431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Images d'education a la securite routiere en maternelle">
            <a:extLst>
              <a:ext uri="{FF2B5EF4-FFF2-40B4-BE49-F238E27FC236}">
                <a16:creationId xmlns:a16="http://schemas.microsoft.com/office/drawing/2014/main" id="{3A90845B-26B3-90C8-8389-D4DA3337CDFD}"/>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6683509" y="3342324"/>
            <a:ext cx="2770399" cy="1666800"/>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pic>
        <p:nvPicPr>
          <p:cNvPr id="27654" name="Picture 6" descr="Bibliothèque municipale de Chantonnay">
            <a:extLst>
              <a:ext uri="{FF2B5EF4-FFF2-40B4-BE49-F238E27FC236}">
                <a16:creationId xmlns:a16="http://schemas.microsoft.com/office/drawing/2014/main" id="{92BEF9EA-0994-2247-48DC-72AF82CB38A5}"/>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10389156" y="3354982"/>
            <a:ext cx="1439509" cy="16668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56056719-6BCF-A6B7-6282-F124AA49FACF}"/>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maternelle</a:t>
            </a:r>
          </a:p>
        </p:txBody>
      </p:sp>
      <p:pic>
        <p:nvPicPr>
          <p:cNvPr id="36866" name="Picture 2" descr="PÉDAGOGIE DE L'ÉCOUTE - Pierre PEROZ. Un livre que j'ai dévoré ! Un livre  qui interroge ma pratique ! Un livre qui me conforte dans certains choix !  Une méthode qui, pour">
            <a:extLst>
              <a:ext uri="{FF2B5EF4-FFF2-40B4-BE49-F238E27FC236}">
                <a16:creationId xmlns:a16="http://schemas.microsoft.com/office/drawing/2014/main" id="{237D59DC-8DB7-E0F5-1085-54D8C7C98B5C}"/>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548235" y="1258021"/>
            <a:ext cx="1980000" cy="17640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ESCALES (tout public) - Chato'do">
            <a:extLst>
              <a:ext uri="{FF2B5EF4-FFF2-40B4-BE49-F238E27FC236}">
                <a16:creationId xmlns:a16="http://schemas.microsoft.com/office/drawing/2014/main" id="{4267211C-AB50-B6EF-72C5-815DB32838CE}"/>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3376081" y="1285638"/>
            <a:ext cx="1980000" cy="1708767"/>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pic>
        <p:nvPicPr>
          <p:cNvPr id="36870" name="Picture 6" descr="SAFARI TRAIN - RESERVE DE BEAUMARCHAIS : 2025 horaires, tarifs, animaux à  voir, animations">
            <a:extLst>
              <a:ext uri="{FF2B5EF4-FFF2-40B4-BE49-F238E27FC236}">
                <a16:creationId xmlns:a16="http://schemas.microsoft.com/office/drawing/2014/main" id="{CEFDDD98-6BED-0A19-40C8-6DE5483AF189}"/>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203927" y="1339921"/>
            <a:ext cx="2857500" cy="1600200"/>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pic>
        <p:nvPicPr>
          <p:cNvPr id="36872" name="Picture 8" descr="MUSEUM D'HISTOIRE NATURELLE DE BLOIS : 2026 horaires, tarifs, animaux à  voir, animations">
            <a:extLst>
              <a:ext uri="{FF2B5EF4-FFF2-40B4-BE49-F238E27FC236}">
                <a16:creationId xmlns:a16="http://schemas.microsoft.com/office/drawing/2014/main" id="{FB63B21D-5A89-6B50-D866-F23D22A52EDF}"/>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548235" y="3354982"/>
            <a:ext cx="2857500" cy="1600200"/>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15D349E0-39DF-68FA-07D1-F80FE648FE61}"/>
              </a:ext>
            </a:extLst>
          </p:cNvPr>
          <p:cNvSpPr>
            <a:spLocks noChangeAspect="1"/>
          </p:cNvSpPr>
          <p:nvPr/>
        </p:nvSpPr>
        <p:spPr>
          <a:xfrm>
            <a:off x="9633213" y="4960476"/>
            <a:ext cx="1200000" cy="1800000"/>
          </a:xfrm>
          <a:prstGeom prst="ellipse">
            <a:avLst/>
          </a:prstGeom>
          <a:blipFill>
            <a:blip r:embed="rId19"/>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874" name="Picture 10" descr="Le Musée Ferroviaire – Mairie de Saint Sulpice de Pommeray">
            <a:extLst>
              <a:ext uri="{FF2B5EF4-FFF2-40B4-BE49-F238E27FC236}">
                <a16:creationId xmlns:a16="http://schemas.microsoft.com/office/drawing/2014/main" id="{AF9CB9AF-90B8-4734-D2C5-BBE13611826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591492" y="3342324"/>
            <a:ext cx="2550696" cy="170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872"/>
                                        </p:tgtEl>
                                        <p:attrNameLst>
                                          <p:attrName>style.visibility</p:attrName>
                                        </p:attrNameLst>
                                      </p:cBhvr>
                                      <p:to>
                                        <p:strVal val="visible"/>
                                      </p:to>
                                    </p:set>
                                    <p:animEffect transition="in" filter="fade">
                                      <p:cBhvr>
                                        <p:cTn id="7" dur="2000"/>
                                        <p:tgtEl>
                                          <p:spTgt spid="368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68"/>
                                        </p:tgtEl>
                                        <p:attrNameLst>
                                          <p:attrName>style.visibility</p:attrName>
                                        </p:attrNameLst>
                                      </p:cBhvr>
                                      <p:to>
                                        <p:strVal val="visible"/>
                                      </p:to>
                                    </p:set>
                                    <p:animEffect transition="in" filter="fade">
                                      <p:cBhvr>
                                        <p:cTn id="12" dur="2000"/>
                                        <p:tgtEl>
                                          <p:spTgt spid="368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2"/>
                                        </p:tgtEl>
                                        <p:attrNameLst>
                                          <p:attrName>style.visibility</p:attrName>
                                        </p:attrNameLst>
                                      </p:cBhvr>
                                      <p:to>
                                        <p:strVal val="visible"/>
                                      </p:to>
                                    </p:set>
                                    <p:animEffect transition="in" filter="fade">
                                      <p:cBhvr>
                                        <p:cTn id="17" dur="2000"/>
                                        <p:tgtEl>
                                          <p:spTgt spid="276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gtEl>
                                        <p:attrNameLst>
                                          <p:attrName>style.visibility</p:attrName>
                                        </p:attrNameLst>
                                      </p:cBhvr>
                                      <p:to>
                                        <p:strVal val="visible"/>
                                      </p:to>
                                    </p:set>
                                    <p:animEffect transition="in" filter="fade">
                                      <p:cBhvr>
                                        <p:cTn id="22" dur="2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plein air, ciel, arbre, sol&#10;&#10;Le contenu généré par l’IA peut être incorrect.">
            <a:extLst>
              <a:ext uri="{FF2B5EF4-FFF2-40B4-BE49-F238E27FC236}">
                <a16:creationId xmlns:a16="http://schemas.microsoft.com/office/drawing/2014/main" id="{48BD93B7-4E26-2A72-2A2B-4CD352B7E6D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7E59FF70-C326-34F7-7F84-030EEEAEB768}"/>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élémentaire</a:t>
            </a:r>
          </a:p>
        </p:txBody>
      </p:sp>
      <p:sp>
        <p:nvSpPr>
          <p:cNvPr id="26" name="Ellipse 25">
            <a:extLst>
              <a:ext uri="{FF2B5EF4-FFF2-40B4-BE49-F238E27FC236}">
                <a16:creationId xmlns:a16="http://schemas.microsoft.com/office/drawing/2014/main" id="{C9AE9A99-4EAC-233D-33BA-D12A6F4C4728}"/>
              </a:ext>
            </a:extLst>
          </p:cNvPr>
          <p:cNvSpPr/>
          <p:nvPr/>
        </p:nvSpPr>
        <p:spPr>
          <a:xfrm>
            <a:off x="9374046" y="1129390"/>
            <a:ext cx="1800000" cy="2700000"/>
          </a:xfrm>
          <a:prstGeom prst="ellipse">
            <a:avLst/>
          </a:prstGeom>
          <a:blipFill>
            <a:blip r:embed="rId4"/>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lipse 26">
            <a:extLst>
              <a:ext uri="{FF2B5EF4-FFF2-40B4-BE49-F238E27FC236}">
                <a16:creationId xmlns:a16="http://schemas.microsoft.com/office/drawing/2014/main" id="{CEAED7D2-092F-E5C5-56B3-839CE3996052}"/>
              </a:ext>
            </a:extLst>
          </p:cNvPr>
          <p:cNvSpPr/>
          <p:nvPr/>
        </p:nvSpPr>
        <p:spPr>
          <a:xfrm>
            <a:off x="3526674" y="1129390"/>
            <a:ext cx="1800000" cy="2700000"/>
          </a:xfrm>
          <a:prstGeom prst="ellipse">
            <a:avLst/>
          </a:prstGeom>
          <a:blipFill>
            <a:blip r:embed="rId5"/>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lipse 28">
            <a:extLst>
              <a:ext uri="{FF2B5EF4-FFF2-40B4-BE49-F238E27FC236}">
                <a16:creationId xmlns:a16="http://schemas.microsoft.com/office/drawing/2014/main" id="{A3C46E71-E04F-3D9D-5A84-3566F2B76BD7}"/>
              </a:ext>
            </a:extLst>
          </p:cNvPr>
          <p:cNvSpPr/>
          <p:nvPr/>
        </p:nvSpPr>
        <p:spPr>
          <a:xfrm>
            <a:off x="6450360" y="1129390"/>
            <a:ext cx="1800000" cy="2700000"/>
          </a:xfrm>
          <a:prstGeom prst="ellipse">
            <a:avLst/>
          </a:prstGeom>
          <a:blipFill>
            <a:blip r:embed="rId6"/>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a:extLst>
              <a:ext uri="{FF2B5EF4-FFF2-40B4-BE49-F238E27FC236}">
                <a16:creationId xmlns:a16="http://schemas.microsoft.com/office/drawing/2014/main" id="{9C21104C-861D-EE78-04E5-48789DB340A5}"/>
              </a:ext>
            </a:extLst>
          </p:cNvPr>
          <p:cNvSpPr/>
          <p:nvPr/>
        </p:nvSpPr>
        <p:spPr>
          <a:xfrm>
            <a:off x="602988" y="1129390"/>
            <a:ext cx="1800000" cy="2700000"/>
          </a:xfrm>
          <a:prstGeom prst="ellipse">
            <a:avLst/>
          </a:prstGeom>
          <a:blipFill>
            <a:blip r:embed="rId7"/>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lipse 24">
            <a:extLst>
              <a:ext uri="{FF2B5EF4-FFF2-40B4-BE49-F238E27FC236}">
                <a16:creationId xmlns:a16="http://schemas.microsoft.com/office/drawing/2014/main" id="{C8A1B797-3483-9459-B033-1F546F0E637A}"/>
              </a:ext>
            </a:extLst>
          </p:cNvPr>
          <p:cNvSpPr/>
          <p:nvPr/>
        </p:nvSpPr>
        <p:spPr>
          <a:xfrm>
            <a:off x="8559655" y="3060067"/>
            <a:ext cx="1800000" cy="2700000"/>
          </a:xfrm>
          <a:prstGeom prst="ellipse">
            <a:avLst/>
          </a:prstGeom>
          <a:blipFill>
            <a:blip r:embed="rId8"/>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llipse 1">
            <a:extLst>
              <a:ext uri="{FF2B5EF4-FFF2-40B4-BE49-F238E27FC236}">
                <a16:creationId xmlns:a16="http://schemas.microsoft.com/office/drawing/2014/main" id="{A5783FA5-240E-D5B7-4D97-A7CDF1C251B5}"/>
              </a:ext>
            </a:extLst>
          </p:cNvPr>
          <p:cNvSpPr/>
          <p:nvPr/>
        </p:nvSpPr>
        <p:spPr>
          <a:xfrm>
            <a:off x="10304588" y="4111173"/>
            <a:ext cx="1800000" cy="2700000"/>
          </a:xfrm>
          <a:prstGeom prst="ellipse">
            <a:avLst/>
          </a:prstGeom>
          <a:blipFill>
            <a:blip r:embed="rId9"/>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e 7">
            <a:extLst>
              <a:ext uri="{FF2B5EF4-FFF2-40B4-BE49-F238E27FC236}">
                <a16:creationId xmlns:a16="http://schemas.microsoft.com/office/drawing/2014/main" id="{2FFC16C6-F4B2-EBFB-A237-24CB4AB499F0}"/>
              </a:ext>
            </a:extLst>
          </p:cNvPr>
          <p:cNvGrpSpPr/>
          <p:nvPr/>
        </p:nvGrpSpPr>
        <p:grpSpPr>
          <a:xfrm>
            <a:off x="1587970" y="4431213"/>
            <a:ext cx="1042554" cy="2287913"/>
            <a:chOff x="4967216" y="4432927"/>
            <a:chExt cx="1042554" cy="2287913"/>
          </a:xfrm>
        </p:grpSpPr>
        <p:pic>
          <p:nvPicPr>
            <p:cNvPr id="4" name="Image 3" descr="Une image contenant texte, Graphique, Police, logo&#10;&#10;Description générée automatiquement">
              <a:extLst>
                <a:ext uri="{FF2B5EF4-FFF2-40B4-BE49-F238E27FC236}">
                  <a16:creationId xmlns:a16="http://schemas.microsoft.com/office/drawing/2014/main" id="{5CBD4766-403D-0F2E-CB10-3CA97D484E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78646" y="4526280"/>
              <a:ext cx="904810" cy="2194560"/>
            </a:xfrm>
            <a:prstGeom prst="rect">
              <a:avLst/>
            </a:prstGeom>
          </p:spPr>
        </p:pic>
        <p:pic>
          <p:nvPicPr>
            <p:cNvPr id="7" name="Image 6" descr="Une image contenant cercle, Caractère coloré, Graphique, disque compact&#10;&#10;Description générée automatiquement">
              <a:extLst>
                <a:ext uri="{FF2B5EF4-FFF2-40B4-BE49-F238E27FC236}">
                  <a16:creationId xmlns:a16="http://schemas.microsoft.com/office/drawing/2014/main" id="{B817BE5F-AC74-3142-83FF-D4EBB4A93FE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67216" y="4432927"/>
              <a:ext cx="1042554" cy="602365"/>
            </a:xfrm>
            <a:prstGeom prst="rect">
              <a:avLst/>
            </a:prstGeom>
          </p:spPr>
        </p:pic>
      </p:grpSp>
    </p:spTree>
    <p:extLst>
      <p:ext uri="{BB962C8B-B14F-4D97-AF65-F5344CB8AC3E}">
        <p14:creationId xmlns:p14="http://schemas.microsoft.com/office/powerpoint/2010/main" val="157534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000"/>
                                        <p:tgtEl>
                                          <p:spTgt spid="2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000"/>
                                        <p:tgtEl>
                                          <p:spTgt spid="26"/>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25"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AD3A-BBDB-1AE8-DD2D-E2F499504390}"/>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5C20C8A-238A-0D0C-B6F6-2D399FE3448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94" y="1"/>
            <a:ext cx="12168000" cy="6818812"/>
          </a:xfrm>
          <a:prstGeom prst="rect">
            <a:avLst/>
          </a:prstGeom>
        </p:spPr>
      </p:pic>
      <p:sp>
        <p:nvSpPr>
          <p:cNvPr id="9" name="ZoneTexte 8">
            <a:extLst>
              <a:ext uri="{FF2B5EF4-FFF2-40B4-BE49-F238E27FC236}">
                <a16:creationId xmlns:a16="http://schemas.microsoft.com/office/drawing/2014/main" id="{AC6B95E9-7BCE-5FB0-E241-50AC5BB8FA47}"/>
              </a:ext>
            </a:extLst>
          </p:cNvPr>
          <p:cNvSpPr txBox="1"/>
          <p:nvPr/>
        </p:nvSpPr>
        <p:spPr>
          <a:xfrm>
            <a:off x="0" y="5657119"/>
            <a:ext cx="12192000" cy="646331"/>
          </a:xfrm>
          <a:prstGeom prst="rect">
            <a:avLst/>
          </a:prstGeom>
          <a:noFill/>
        </p:spPr>
        <p:txBody>
          <a:bodyPr wrap="none" rtlCol="0" anchor="ctr">
            <a:noAutofit/>
          </a:bodyPr>
          <a:lstStyle/>
          <a:p>
            <a:pPr>
              <a:tabLst>
                <a:tab pos="177800" algn="l"/>
                <a:tab pos="8699500" algn="l"/>
              </a:tabLst>
            </a:pPr>
            <a:r>
              <a:rPr lang="fr-FR" sz="4000" b="1" dirty="0">
                <a:solidFill>
                  <a:schemeClr val="bg1"/>
                </a:solidFill>
              </a:rPr>
              <a:t>	Cérémonie des vœux	10 janvier 2026</a:t>
            </a:r>
          </a:p>
        </p:txBody>
      </p:sp>
      <p:sp>
        <p:nvSpPr>
          <p:cNvPr id="3" name="ZoneTexte 2">
            <a:extLst>
              <a:ext uri="{FF2B5EF4-FFF2-40B4-BE49-F238E27FC236}">
                <a16:creationId xmlns:a16="http://schemas.microsoft.com/office/drawing/2014/main" id="{146D9F90-7220-50AC-8129-7FBDA2AC40D0}"/>
              </a:ext>
            </a:extLst>
          </p:cNvPr>
          <p:cNvSpPr txBox="1"/>
          <p:nvPr/>
        </p:nvSpPr>
        <p:spPr>
          <a:xfrm>
            <a:off x="12550" y="296964"/>
            <a:ext cx="12192000" cy="646331"/>
          </a:xfrm>
          <a:prstGeom prst="rect">
            <a:avLst/>
          </a:prstGeom>
          <a:noFill/>
        </p:spPr>
        <p:txBody>
          <a:bodyPr wrap="none" rtlCol="0">
            <a:noAutofit/>
          </a:bodyPr>
          <a:lstStyle/>
          <a:p>
            <a:pPr algn="r">
              <a:tabLst>
                <a:tab pos="9326563" algn="l"/>
              </a:tabLst>
            </a:pPr>
            <a:r>
              <a:rPr lang="fr-FR" sz="3600" b="1" dirty="0">
                <a:solidFill>
                  <a:schemeClr val="bg1"/>
                </a:solidFill>
              </a:rPr>
              <a:t>Saint-Sulpice-de-Pommeray</a:t>
            </a:r>
          </a:p>
        </p:txBody>
      </p:sp>
      <p:pic>
        <p:nvPicPr>
          <p:cNvPr id="6" name="Image 5" descr="Une image contenant clipart, Graphique, dessin humoristique, graphisme&#10;&#10;Description générée automatiquement">
            <a:extLst>
              <a:ext uri="{FF2B5EF4-FFF2-40B4-BE49-F238E27FC236}">
                <a16:creationId xmlns:a16="http://schemas.microsoft.com/office/drawing/2014/main" id="{0059B91E-9BD4-AC00-3D8C-DED0C16087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827" y="97463"/>
            <a:ext cx="845820" cy="771525"/>
          </a:xfrm>
          <a:prstGeom prst="rect">
            <a:avLst/>
          </a:prstGeom>
        </p:spPr>
      </p:pic>
    </p:spTree>
    <p:extLst>
      <p:ext uri="{BB962C8B-B14F-4D97-AF65-F5344CB8AC3E}">
        <p14:creationId xmlns:p14="http://schemas.microsoft.com/office/powerpoint/2010/main" val="1555138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plein air, ciel, arbre, sol&#10;&#10;Le contenu généré par l’IA peut être incorrect.">
            <a:extLst>
              <a:ext uri="{FF2B5EF4-FFF2-40B4-BE49-F238E27FC236}">
                <a16:creationId xmlns:a16="http://schemas.microsoft.com/office/drawing/2014/main" id="{B5798553-8A51-0F14-BADE-F2AEEC1B67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930B966F-46C3-2D2C-D954-213007EDD589}"/>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élémentaire</a:t>
            </a:r>
          </a:p>
        </p:txBody>
      </p:sp>
      <p:pic>
        <p:nvPicPr>
          <p:cNvPr id="8" name="Picture 12" descr="USEP 41 fête ses 50 ans - Club Coeur et Santé de Blois">
            <a:extLst>
              <a:ext uri="{FF2B5EF4-FFF2-40B4-BE49-F238E27FC236}">
                <a16:creationId xmlns:a16="http://schemas.microsoft.com/office/drawing/2014/main" id="{E2F5770E-B929-6B52-CA04-36AC655B40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9665" y="1373892"/>
            <a:ext cx="216217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ettoyons la nature au printemps 2021 - Association OLE">
            <a:extLst>
              <a:ext uri="{FF2B5EF4-FFF2-40B4-BE49-F238E27FC236}">
                <a16:creationId xmlns:a16="http://schemas.microsoft.com/office/drawing/2014/main" id="{9049C5E8-92A7-505A-4BDA-E60E5B8FD8F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90855" y="4169561"/>
            <a:ext cx="2458316" cy="1092584"/>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E09ADFCF-0719-56BE-BA52-37631C446466}"/>
              </a:ext>
            </a:extLst>
          </p:cNvPr>
          <p:cNvSpPr/>
          <p:nvPr/>
        </p:nvSpPr>
        <p:spPr>
          <a:xfrm>
            <a:off x="8560739" y="1150167"/>
            <a:ext cx="1404000" cy="1800000"/>
          </a:xfrm>
          <a:prstGeom prst="ellipse">
            <a:avLst/>
          </a:prstGeom>
          <a:blipFill>
            <a:blip r:embed="rId6"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8 700+ Basket Enfants Stock Illustrations, graphiques ...">
            <a:extLst>
              <a:ext uri="{FF2B5EF4-FFF2-40B4-BE49-F238E27FC236}">
                <a16:creationId xmlns:a16="http://schemas.microsoft.com/office/drawing/2014/main" id="{E453EB06-75BA-5A4F-D9D3-445212C6339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7392" y="3394839"/>
            <a:ext cx="2700000" cy="163233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84BE9861-16E1-111C-8F57-95F53110AE18}"/>
              </a:ext>
            </a:extLst>
          </p:cNvPr>
          <p:cNvGrpSpPr/>
          <p:nvPr/>
        </p:nvGrpSpPr>
        <p:grpSpPr>
          <a:xfrm>
            <a:off x="5377600" y="1228420"/>
            <a:ext cx="3389448" cy="1643494"/>
            <a:chOff x="6906109" y="1602402"/>
            <a:chExt cx="3389448" cy="1643494"/>
          </a:xfrm>
        </p:grpSpPr>
        <p:pic>
          <p:nvPicPr>
            <p:cNvPr id="15" name="Image 14">
              <a:extLst>
                <a:ext uri="{FF2B5EF4-FFF2-40B4-BE49-F238E27FC236}">
                  <a16:creationId xmlns:a16="http://schemas.microsoft.com/office/drawing/2014/main" id="{5C92A547-ABDE-05F2-C50E-C3E9C65873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06109" y="1602402"/>
              <a:ext cx="3384000" cy="1643494"/>
            </a:xfrm>
            <a:prstGeom prst="rect">
              <a:avLst/>
            </a:prstGeom>
          </p:spPr>
        </p:pic>
        <p:pic>
          <p:nvPicPr>
            <p:cNvPr id="16" name="Image 15">
              <a:extLst>
                <a:ext uri="{FF2B5EF4-FFF2-40B4-BE49-F238E27FC236}">
                  <a16:creationId xmlns:a16="http://schemas.microsoft.com/office/drawing/2014/main" id="{D95BCC9E-6DD0-A610-CC13-57B984F19ED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59788" y="2552046"/>
              <a:ext cx="435769" cy="669131"/>
            </a:xfrm>
            <a:prstGeom prst="rect">
              <a:avLst/>
            </a:prstGeom>
          </p:spPr>
        </p:pic>
      </p:grpSp>
      <p:sp>
        <p:nvSpPr>
          <p:cNvPr id="18" name="Ellipse 17">
            <a:extLst>
              <a:ext uri="{FF2B5EF4-FFF2-40B4-BE49-F238E27FC236}">
                <a16:creationId xmlns:a16="http://schemas.microsoft.com/office/drawing/2014/main" id="{65B783B1-93EA-EE50-0B04-63AE31163099}"/>
              </a:ext>
            </a:extLst>
          </p:cNvPr>
          <p:cNvSpPr/>
          <p:nvPr/>
        </p:nvSpPr>
        <p:spPr>
          <a:xfrm>
            <a:off x="6517057" y="5133814"/>
            <a:ext cx="1198800" cy="1800000"/>
          </a:xfrm>
          <a:prstGeom prst="ellipse">
            <a:avLst/>
          </a:prstGeom>
          <a:blipFill>
            <a:blip r:embed="rId10"/>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a:extLst>
              <a:ext uri="{FF2B5EF4-FFF2-40B4-BE49-F238E27FC236}">
                <a16:creationId xmlns:a16="http://schemas.microsoft.com/office/drawing/2014/main" id="{94D9F489-10D3-074E-5E74-10F3A0A53770}"/>
              </a:ext>
            </a:extLst>
          </p:cNvPr>
          <p:cNvSpPr/>
          <p:nvPr/>
        </p:nvSpPr>
        <p:spPr>
          <a:xfrm>
            <a:off x="2262353" y="5133814"/>
            <a:ext cx="1198800" cy="1800000"/>
          </a:xfrm>
          <a:prstGeom prst="ellipse">
            <a:avLst/>
          </a:prstGeom>
          <a:blipFill>
            <a:blip r:embed="rId11"/>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a:extLst>
              <a:ext uri="{FF2B5EF4-FFF2-40B4-BE49-F238E27FC236}">
                <a16:creationId xmlns:a16="http://schemas.microsoft.com/office/drawing/2014/main" id="{3038643E-8452-CEC4-0147-D1350C81123C}"/>
              </a:ext>
            </a:extLst>
          </p:cNvPr>
          <p:cNvSpPr/>
          <p:nvPr/>
        </p:nvSpPr>
        <p:spPr>
          <a:xfrm>
            <a:off x="4389705" y="5133814"/>
            <a:ext cx="1198800" cy="1800000"/>
          </a:xfrm>
          <a:prstGeom prst="ellipse">
            <a:avLst/>
          </a:prstGeom>
          <a:blipFill>
            <a:blip r:embed="rId12"/>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a:extLst>
              <a:ext uri="{FF2B5EF4-FFF2-40B4-BE49-F238E27FC236}">
                <a16:creationId xmlns:a16="http://schemas.microsoft.com/office/drawing/2014/main" id="{565FBAE7-82F3-B6E4-8360-B4DC113DF41E}"/>
              </a:ext>
            </a:extLst>
          </p:cNvPr>
          <p:cNvSpPr/>
          <p:nvPr/>
        </p:nvSpPr>
        <p:spPr>
          <a:xfrm>
            <a:off x="135001" y="5133814"/>
            <a:ext cx="1198800" cy="1800000"/>
          </a:xfrm>
          <a:prstGeom prst="ellipse">
            <a:avLst/>
          </a:prstGeom>
          <a:blipFill>
            <a:blip r:embed="rId13"/>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lipse 21">
            <a:extLst>
              <a:ext uri="{FF2B5EF4-FFF2-40B4-BE49-F238E27FC236}">
                <a16:creationId xmlns:a16="http://schemas.microsoft.com/office/drawing/2014/main" id="{B80F25B4-429A-9F6A-3ADF-5289793FADAF}"/>
              </a:ext>
            </a:extLst>
          </p:cNvPr>
          <p:cNvSpPr/>
          <p:nvPr/>
        </p:nvSpPr>
        <p:spPr>
          <a:xfrm>
            <a:off x="8644409" y="5133814"/>
            <a:ext cx="1198800" cy="1800000"/>
          </a:xfrm>
          <a:prstGeom prst="ellipse">
            <a:avLst/>
          </a:prstGeom>
          <a:blipFill>
            <a:blip r:embed="rId14"/>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llipse 22">
            <a:extLst>
              <a:ext uri="{FF2B5EF4-FFF2-40B4-BE49-F238E27FC236}">
                <a16:creationId xmlns:a16="http://schemas.microsoft.com/office/drawing/2014/main" id="{31B1BFD9-2B46-4D6A-0167-29FA6F6A51DD}"/>
              </a:ext>
            </a:extLst>
          </p:cNvPr>
          <p:cNvSpPr>
            <a:spLocks noChangeAspect="1"/>
          </p:cNvSpPr>
          <p:nvPr/>
        </p:nvSpPr>
        <p:spPr>
          <a:xfrm>
            <a:off x="10771760" y="5133814"/>
            <a:ext cx="1200000" cy="1800000"/>
          </a:xfrm>
          <a:prstGeom prst="ellipse">
            <a:avLst/>
          </a:prstGeom>
          <a:blipFill>
            <a:blip r:embed="rId1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305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869AE-3634-3972-09E6-97B52908AFC8}"/>
            </a:ext>
          </a:extLst>
        </p:cNvPr>
        <p:cNvGrpSpPr/>
        <p:nvPr/>
      </p:nvGrpSpPr>
      <p:grpSpPr>
        <a:xfrm>
          <a:off x="0" y="0"/>
          <a:ext cx="0" cy="0"/>
          <a:chOff x="0" y="0"/>
          <a:chExt cx="0" cy="0"/>
        </a:xfrm>
      </p:grpSpPr>
      <p:pic>
        <p:nvPicPr>
          <p:cNvPr id="24" name="Image 23" descr="Une image contenant plein air, ciel, arbre, sol&#10;&#10;Le contenu généré par l’IA peut être incorrect.">
            <a:extLst>
              <a:ext uri="{FF2B5EF4-FFF2-40B4-BE49-F238E27FC236}">
                <a16:creationId xmlns:a16="http://schemas.microsoft.com/office/drawing/2014/main" id="{4F659CCB-8F09-38EB-E171-160C45B6434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8742492E-D62F-7F35-5744-295CE9FB0992}"/>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élémentaire</a:t>
            </a:r>
          </a:p>
        </p:txBody>
      </p:sp>
      <p:pic>
        <p:nvPicPr>
          <p:cNvPr id="8" name="Picture 12" descr="USEP 41 fête ses 50 ans - Club Coeur et Santé de Blois">
            <a:extLst>
              <a:ext uri="{FF2B5EF4-FFF2-40B4-BE49-F238E27FC236}">
                <a16:creationId xmlns:a16="http://schemas.microsoft.com/office/drawing/2014/main" id="{17F8E27A-0B21-16C4-454B-7184692889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9665" y="1373892"/>
            <a:ext cx="216217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Ecole d'art de... - Ecole d'art de Blois/Agglopolys">
            <a:extLst>
              <a:ext uri="{FF2B5EF4-FFF2-40B4-BE49-F238E27FC236}">
                <a16:creationId xmlns:a16="http://schemas.microsoft.com/office/drawing/2014/main" id="{8FED262C-98AC-19BF-AB4D-2DB2536AB7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20621" y="1126242"/>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Festival 2025">
            <a:extLst>
              <a:ext uri="{FF2B5EF4-FFF2-40B4-BE49-F238E27FC236}">
                <a16:creationId xmlns:a16="http://schemas.microsoft.com/office/drawing/2014/main" id="{24D088B6-6AB9-1CBC-7FB4-19458D4A6C8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934953" y="2010606"/>
            <a:ext cx="2102695" cy="28421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s d'education a la securite routiere en maternelle">
            <a:extLst>
              <a:ext uri="{FF2B5EF4-FFF2-40B4-BE49-F238E27FC236}">
                <a16:creationId xmlns:a16="http://schemas.microsoft.com/office/drawing/2014/main" id="{BF3E9BA7-FFEC-DAF7-AB68-7B6D3130BEEB}"/>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112042" y="3377608"/>
            <a:ext cx="2770399" cy="1666800"/>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pic>
        <p:nvPicPr>
          <p:cNvPr id="6" name="Picture 10" descr="Agl'eau : centre de loisirs aquatiques à Blois (41)">
            <a:extLst>
              <a:ext uri="{FF2B5EF4-FFF2-40B4-BE49-F238E27FC236}">
                <a16:creationId xmlns:a16="http://schemas.microsoft.com/office/drawing/2014/main" id="{451B1EC3-4C82-41EA-A0A1-CC2D8DC27A3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80013" y="3159872"/>
            <a:ext cx="2880000" cy="901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ettoyons la nature au printemps 2021 - Association OLE">
            <a:extLst>
              <a:ext uri="{FF2B5EF4-FFF2-40B4-BE49-F238E27FC236}">
                <a16:creationId xmlns:a16="http://schemas.microsoft.com/office/drawing/2014/main" id="{9EA93360-0C67-0D75-DEAC-7C0381DE777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90855" y="4169561"/>
            <a:ext cx="2458316" cy="1092584"/>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577B15BC-1F5B-7513-F12F-5E0DF935064B}"/>
              </a:ext>
            </a:extLst>
          </p:cNvPr>
          <p:cNvSpPr/>
          <p:nvPr/>
        </p:nvSpPr>
        <p:spPr>
          <a:xfrm>
            <a:off x="8560739" y="1150167"/>
            <a:ext cx="1404000" cy="1800000"/>
          </a:xfrm>
          <a:prstGeom prst="ellipse">
            <a:avLst/>
          </a:prstGeom>
          <a:blipFill>
            <a:blip r:embed="rId10"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8 700+ Basket Enfants Stock Illustrations, graphiques ...">
            <a:extLst>
              <a:ext uri="{FF2B5EF4-FFF2-40B4-BE49-F238E27FC236}">
                <a16:creationId xmlns:a16="http://schemas.microsoft.com/office/drawing/2014/main" id="{6E546C2B-F281-F9CA-E8E5-C496D6604AE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7392" y="3394839"/>
            <a:ext cx="2700000" cy="163233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a:extLst>
              <a:ext uri="{FF2B5EF4-FFF2-40B4-BE49-F238E27FC236}">
                <a16:creationId xmlns:a16="http://schemas.microsoft.com/office/drawing/2014/main" id="{CEA683A2-2A8E-F9BA-519C-CB36CD810835}"/>
              </a:ext>
            </a:extLst>
          </p:cNvPr>
          <p:cNvGrpSpPr/>
          <p:nvPr/>
        </p:nvGrpSpPr>
        <p:grpSpPr>
          <a:xfrm>
            <a:off x="5377600" y="1228420"/>
            <a:ext cx="3389448" cy="1643494"/>
            <a:chOff x="6906109" y="1602402"/>
            <a:chExt cx="3389448" cy="1643494"/>
          </a:xfrm>
        </p:grpSpPr>
        <p:pic>
          <p:nvPicPr>
            <p:cNvPr id="15" name="Image 14">
              <a:extLst>
                <a:ext uri="{FF2B5EF4-FFF2-40B4-BE49-F238E27FC236}">
                  <a16:creationId xmlns:a16="http://schemas.microsoft.com/office/drawing/2014/main" id="{3148A59D-8C54-22D0-78F7-0315F99829D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06109" y="1602402"/>
              <a:ext cx="3384000" cy="1643494"/>
            </a:xfrm>
            <a:prstGeom prst="rect">
              <a:avLst/>
            </a:prstGeom>
          </p:spPr>
        </p:pic>
        <p:pic>
          <p:nvPicPr>
            <p:cNvPr id="16" name="Image 15">
              <a:extLst>
                <a:ext uri="{FF2B5EF4-FFF2-40B4-BE49-F238E27FC236}">
                  <a16:creationId xmlns:a16="http://schemas.microsoft.com/office/drawing/2014/main" id="{44A6B6D3-0D1A-F222-C15B-6AB800B6C7A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59788" y="2552046"/>
              <a:ext cx="435769" cy="669131"/>
            </a:xfrm>
            <a:prstGeom prst="rect">
              <a:avLst/>
            </a:prstGeom>
          </p:spPr>
        </p:pic>
      </p:grpSp>
      <p:sp>
        <p:nvSpPr>
          <p:cNvPr id="18" name="Ellipse 17">
            <a:extLst>
              <a:ext uri="{FF2B5EF4-FFF2-40B4-BE49-F238E27FC236}">
                <a16:creationId xmlns:a16="http://schemas.microsoft.com/office/drawing/2014/main" id="{300318EB-E93C-E98A-8AEF-EC847CF14F3E}"/>
              </a:ext>
            </a:extLst>
          </p:cNvPr>
          <p:cNvSpPr/>
          <p:nvPr/>
        </p:nvSpPr>
        <p:spPr>
          <a:xfrm>
            <a:off x="6517057" y="5133814"/>
            <a:ext cx="1198800" cy="1800000"/>
          </a:xfrm>
          <a:prstGeom prst="ellipse">
            <a:avLst/>
          </a:prstGeom>
          <a:blipFill>
            <a:blip r:embed="rId14"/>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a:extLst>
              <a:ext uri="{FF2B5EF4-FFF2-40B4-BE49-F238E27FC236}">
                <a16:creationId xmlns:a16="http://schemas.microsoft.com/office/drawing/2014/main" id="{D50DCC0E-A809-DD40-ABAB-3FD7262C6D1D}"/>
              </a:ext>
            </a:extLst>
          </p:cNvPr>
          <p:cNvSpPr/>
          <p:nvPr/>
        </p:nvSpPr>
        <p:spPr>
          <a:xfrm>
            <a:off x="2262353" y="5133814"/>
            <a:ext cx="1198800" cy="1800000"/>
          </a:xfrm>
          <a:prstGeom prst="ellipse">
            <a:avLst/>
          </a:prstGeom>
          <a:blipFill>
            <a:blip r:embed="rId15"/>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a:extLst>
              <a:ext uri="{FF2B5EF4-FFF2-40B4-BE49-F238E27FC236}">
                <a16:creationId xmlns:a16="http://schemas.microsoft.com/office/drawing/2014/main" id="{0D14C119-A0DE-D866-7D4D-D8FD178AF5DA}"/>
              </a:ext>
            </a:extLst>
          </p:cNvPr>
          <p:cNvSpPr/>
          <p:nvPr/>
        </p:nvSpPr>
        <p:spPr>
          <a:xfrm>
            <a:off x="4389705" y="5133814"/>
            <a:ext cx="1198800" cy="1800000"/>
          </a:xfrm>
          <a:prstGeom prst="ellipse">
            <a:avLst/>
          </a:prstGeom>
          <a:blipFill>
            <a:blip r:embed="rId16"/>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a:extLst>
              <a:ext uri="{FF2B5EF4-FFF2-40B4-BE49-F238E27FC236}">
                <a16:creationId xmlns:a16="http://schemas.microsoft.com/office/drawing/2014/main" id="{5C514D22-6C89-11D5-2841-195CE9096198}"/>
              </a:ext>
            </a:extLst>
          </p:cNvPr>
          <p:cNvSpPr/>
          <p:nvPr/>
        </p:nvSpPr>
        <p:spPr>
          <a:xfrm>
            <a:off x="135001" y="5133814"/>
            <a:ext cx="1198800" cy="1800000"/>
          </a:xfrm>
          <a:prstGeom prst="ellipse">
            <a:avLst/>
          </a:prstGeom>
          <a:blipFill>
            <a:blip r:embed="rId17"/>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lipse 21">
            <a:extLst>
              <a:ext uri="{FF2B5EF4-FFF2-40B4-BE49-F238E27FC236}">
                <a16:creationId xmlns:a16="http://schemas.microsoft.com/office/drawing/2014/main" id="{55CF3D13-0026-FD7C-26D0-5CF2A2369ED1}"/>
              </a:ext>
            </a:extLst>
          </p:cNvPr>
          <p:cNvSpPr/>
          <p:nvPr/>
        </p:nvSpPr>
        <p:spPr>
          <a:xfrm>
            <a:off x="8644409" y="5133814"/>
            <a:ext cx="1198800" cy="1800000"/>
          </a:xfrm>
          <a:prstGeom prst="ellipse">
            <a:avLst/>
          </a:prstGeom>
          <a:blipFill>
            <a:blip r:embed="rId18"/>
            <a:stretch>
              <a:fillRect/>
            </a:stretch>
          </a:blip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llipse 22">
            <a:extLst>
              <a:ext uri="{FF2B5EF4-FFF2-40B4-BE49-F238E27FC236}">
                <a16:creationId xmlns:a16="http://schemas.microsoft.com/office/drawing/2014/main" id="{D75E4146-6E9E-3285-2AC6-92B3C2C817BA}"/>
              </a:ext>
            </a:extLst>
          </p:cNvPr>
          <p:cNvSpPr>
            <a:spLocks noChangeAspect="1"/>
          </p:cNvSpPr>
          <p:nvPr/>
        </p:nvSpPr>
        <p:spPr>
          <a:xfrm>
            <a:off x="10771760" y="5133814"/>
            <a:ext cx="1200000" cy="1800000"/>
          </a:xfrm>
          <a:prstGeom prst="ellipse">
            <a:avLst/>
          </a:prstGeom>
          <a:blipFill>
            <a:blip r:embed="rId19"/>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480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20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36"/>
                                        </p:tgtEl>
                                        <p:attrNameLst>
                                          <p:attrName>style.visibility</p:attrName>
                                        </p:attrNameLst>
                                      </p:cBhvr>
                                      <p:to>
                                        <p:strVal val="visible"/>
                                      </p:to>
                                    </p:set>
                                    <p:animEffect transition="in" filter="fade">
                                      <p:cBhvr>
                                        <p:cTn id="12" dur="2000"/>
                                        <p:tgtEl>
                                          <p:spTgt spid="440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6D792-5CCA-D8C4-F713-2881826194C6}"/>
            </a:ext>
          </a:extLst>
        </p:cNvPr>
        <p:cNvGrpSpPr/>
        <p:nvPr/>
      </p:nvGrpSpPr>
      <p:grpSpPr>
        <a:xfrm>
          <a:off x="0" y="0"/>
          <a:ext cx="0" cy="0"/>
          <a:chOff x="0" y="0"/>
          <a:chExt cx="0" cy="0"/>
        </a:xfrm>
      </p:grpSpPr>
      <p:pic>
        <p:nvPicPr>
          <p:cNvPr id="24" name="Image 23" descr="Une image contenant plein air, ciel, arbre, sol&#10;&#10;Le contenu généré par l’IA peut être incorrect.">
            <a:extLst>
              <a:ext uri="{FF2B5EF4-FFF2-40B4-BE49-F238E27FC236}">
                <a16:creationId xmlns:a16="http://schemas.microsoft.com/office/drawing/2014/main" id="{40AB55B6-A80C-4684-1D21-AC8E0D86C52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A986D056-B303-019B-BD63-00CB1386355F}"/>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élémentaire</a:t>
            </a:r>
          </a:p>
        </p:txBody>
      </p:sp>
      <p:pic>
        <p:nvPicPr>
          <p:cNvPr id="4" name="Picture 6" descr="Poster for Sale avec l'œuvre « Affiche de Noirmoutier » de l'artiste Gary  Godel | Redbubble">
            <a:extLst>
              <a:ext uri="{FF2B5EF4-FFF2-40B4-BE49-F238E27FC236}">
                <a16:creationId xmlns:a16="http://schemas.microsoft.com/office/drawing/2014/main" id="{D1B97197-4B6D-2DCA-303B-D06D57D83D3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14300" y="1132696"/>
            <a:ext cx="4185000" cy="5580000"/>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En classes vertes à 3 ans ! – lau and the girls">
            <a:extLst>
              <a:ext uri="{FF2B5EF4-FFF2-40B4-BE49-F238E27FC236}">
                <a16:creationId xmlns:a16="http://schemas.microsoft.com/office/drawing/2014/main" id="{6CA7B55F-EBEB-42C1-E45D-3E11843A5EA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2829" y="1134589"/>
            <a:ext cx="7074669" cy="557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3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80DE5-E3FD-72AD-E7F3-6226D545D647}"/>
            </a:ext>
          </a:extLst>
        </p:cNvPr>
        <p:cNvGrpSpPr/>
        <p:nvPr/>
      </p:nvGrpSpPr>
      <p:grpSpPr>
        <a:xfrm>
          <a:off x="0" y="0"/>
          <a:ext cx="0" cy="0"/>
          <a:chOff x="0" y="0"/>
          <a:chExt cx="0" cy="0"/>
        </a:xfrm>
      </p:grpSpPr>
      <p:pic>
        <p:nvPicPr>
          <p:cNvPr id="24" name="Image 23" descr="Une image contenant plein air, ciel, arbre, sol&#10;&#10;Le contenu généré par l’IA peut être incorrect.">
            <a:extLst>
              <a:ext uri="{FF2B5EF4-FFF2-40B4-BE49-F238E27FC236}">
                <a16:creationId xmlns:a16="http://schemas.microsoft.com/office/drawing/2014/main" id="{49C18C66-B88A-B1E4-9A95-94644CC5B5C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C3B90A28-187B-5020-32AE-AFE2343C6FBE}"/>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élémentaire</a:t>
            </a:r>
          </a:p>
        </p:txBody>
      </p:sp>
      <p:pic>
        <p:nvPicPr>
          <p:cNvPr id="4" name="Picture 6" descr="Poster for Sale avec l'œuvre « Affiche de Noirmoutier » de l'artiste Gary  Godel | Redbubble">
            <a:extLst>
              <a:ext uri="{FF2B5EF4-FFF2-40B4-BE49-F238E27FC236}">
                <a16:creationId xmlns:a16="http://schemas.microsoft.com/office/drawing/2014/main" id="{CF089DAB-C14E-7204-8FE7-D03FE6F78CA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14300" y="1132696"/>
            <a:ext cx="4185000" cy="5580000"/>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En classes vertes à 3 ans ! – lau and the girls">
            <a:extLst>
              <a:ext uri="{FF2B5EF4-FFF2-40B4-BE49-F238E27FC236}">
                <a16:creationId xmlns:a16="http://schemas.microsoft.com/office/drawing/2014/main" id="{E101E44A-F01F-6D76-F0F2-E65D526B59D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2829" y="1134589"/>
            <a:ext cx="7074669" cy="557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143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2029526B-A259-C1E5-AC59-2884B356FEB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4" name="ZoneTexte 3">
            <a:extLst>
              <a:ext uri="{FF2B5EF4-FFF2-40B4-BE49-F238E27FC236}">
                <a16:creationId xmlns:a16="http://schemas.microsoft.com/office/drawing/2014/main" id="{9EDA45F0-BF36-2ACE-B822-BAA4FD92340C}"/>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élémentaire</a:t>
            </a:r>
          </a:p>
        </p:txBody>
      </p:sp>
      <p:pic>
        <p:nvPicPr>
          <p:cNvPr id="6" name="Picture 12" descr="Vote des personnes handicapées : comment faire ?">
            <a:extLst>
              <a:ext uri="{FF2B5EF4-FFF2-40B4-BE49-F238E27FC236}">
                <a16:creationId xmlns:a16="http://schemas.microsoft.com/office/drawing/2014/main" id="{4C5380A4-825F-4F7D-93B7-4891CE0BFC0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27854" y="4746105"/>
            <a:ext cx="1808330" cy="19369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6" descr="Résultat de recherche d'images pour &quot;isoloire&quot;">
            <a:extLst>
              <a:ext uri="{FF2B5EF4-FFF2-40B4-BE49-F238E27FC236}">
                <a16:creationId xmlns:a16="http://schemas.microsoft.com/office/drawing/2014/main" id="{F1DB5ED8-6AB0-4318-9431-57C1461A923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761511" y="4674006"/>
            <a:ext cx="2045864" cy="2081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B513CF80-4E61-43C0-83FC-207428FE01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22048" y="1477864"/>
            <a:ext cx="6156000" cy="2916000"/>
          </a:xfrm>
          <a:prstGeom prst="rect">
            <a:avLst/>
          </a:prstGeom>
          <a:ln>
            <a:noFill/>
          </a:ln>
          <a:effectLst>
            <a:softEdge rad="112500"/>
          </a:effectLst>
        </p:spPr>
      </p:pic>
      <p:pic>
        <p:nvPicPr>
          <p:cNvPr id="48130" name="Picture 2" descr="Votez, pas d'excuses - Illustrations - le monde de Nadoo">
            <a:extLst>
              <a:ext uri="{FF2B5EF4-FFF2-40B4-BE49-F238E27FC236}">
                <a16:creationId xmlns:a16="http://schemas.microsoft.com/office/drawing/2014/main" id="{5380A32B-6DF6-F2EC-A570-B269B4D707A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2411" y="1558028"/>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03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20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DD449-6E2B-A4ED-14C3-B46B13006058}"/>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FC12FC7D-5108-E79B-C194-84F69547623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4" name="ZoneTexte 3">
            <a:extLst>
              <a:ext uri="{FF2B5EF4-FFF2-40B4-BE49-F238E27FC236}">
                <a16:creationId xmlns:a16="http://schemas.microsoft.com/office/drawing/2014/main" id="{04935987-D1B4-59C4-E586-FB3893E299E0}"/>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élémentaire</a:t>
            </a:r>
          </a:p>
        </p:txBody>
      </p:sp>
      <p:pic>
        <p:nvPicPr>
          <p:cNvPr id="6" name="Picture 12" descr="Vote des personnes handicapées : comment faire ?">
            <a:extLst>
              <a:ext uri="{FF2B5EF4-FFF2-40B4-BE49-F238E27FC236}">
                <a16:creationId xmlns:a16="http://schemas.microsoft.com/office/drawing/2014/main" id="{CCFFDF72-177A-D987-2596-EEC15A5195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27854" y="4746105"/>
            <a:ext cx="1808330" cy="19369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6" descr="Résultat de recherche d'images pour &quot;isoloire&quot;">
            <a:extLst>
              <a:ext uri="{FF2B5EF4-FFF2-40B4-BE49-F238E27FC236}">
                <a16:creationId xmlns:a16="http://schemas.microsoft.com/office/drawing/2014/main" id="{531AB09F-D390-B568-28AB-0070CF66B1B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761511" y="4674006"/>
            <a:ext cx="2045864" cy="2081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307C5D36-D4BE-487B-C9B7-5004FCB2BFD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22048" y="1477864"/>
            <a:ext cx="6156000" cy="2916000"/>
          </a:xfrm>
          <a:prstGeom prst="rect">
            <a:avLst/>
          </a:prstGeom>
          <a:ln>
            <a:noFill/>
          </a:ln>
          <a:effectLst>
            <a:softEdge rad="112500"/>
          </a:effectLst>
        </p:spPr>
      </p:pic>
      <p:pic>
        <p:nvPicPr>
          <p:cNvPr id="48130" name="Picture 2" descr="Votez, pas d'excuses - Illustrations - le monde de Nadoo">
            <a:extLst>
              <a:ext uri="{FF2B5EF4-FFF2-40B4-BE49-F238E27FC236}">
                <a16:creationId xmlns:a16="http://schemas.microsoft.com/office/drawing/2014/main" id="{0AB59A58-7AB0-02FF-291E-82457F9639F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2411" y="1558028"/>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440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e Service Enfance Jeunesse – Mairie de Saint Sulpice de ...">
            <a:extLst>
              <a:ext uri="{FF2B5EF4-FFF2-40B4-BE49-F238E27FC236}">
                <a16:creationId xmlns:a16="http://schemas.microsoft.com/office/drawing/2014/main" id="{6D80DAA7-E7AA-382F-D4CD-5E800E1B6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4CB308FD-B792-A40E-93DA-CB02FCD0919C}"/>
              </a:ext>
            </a:extLst>
          </p:cNvPr>
          <p:cNvSpPr/>
          <p:nvPr/>
        </p:nvSpPr>
        <p:spPr>
          <a:xfrm>
            <a:off x="24384" y="71472"/>
            <a:ext cx="1800000" cy="2700000"/>
          </a:xfrm>
          <a:prstGeom prst="ellipse">
            <a:avLst/>
          </a:prstGeom>
          <a:blipFill>
            <a:blip r:embed="rId4"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llipse 3">
            <a:extLst>
              <a:ext uri="{FF2B5EF4-FFF2-40B4-BE49-F238E27FC236}">
                <a16:creationId xmlns:a16="http://schemas.microsoft.com/office/drawing/2014/main" id="{D2D2EBCD-EC80-8281-A000-760E05D77FCD}"/>
              </a:ext>
            </a:extLst>
          </p:cNvPr>
          <p:cNvSpPr>
            <a:spLocks noChangeAspect="1"/>
          </p:cNvSpPr>
          <p:nvPr/>
        </p:nvSpPr>
        <p:spPr>
          <a:xfrm>
            <a:off x="10491216" y="71472"/>
            <a:ext cx="1438560" cy="2160000"/>
          </a:xfrm>
          <a:prstGeom prst="ellipse">
            <a:avLst/>
          </a:prstGeom>
          <a:blipFill>
            <a:blip r:embed="rId5"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934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ciel, arbre, sol&#10;&#10;Le contenu généré par l’IA peut être incorrect.">
            <a:extLst>
              <a:ext uri="{FF2B5EF4-FFF2-40B4-BE49-F238E27FC236}">
                <a16:creationId xmlns:a16="http://schemas.microsoft.com/office/drawing/2014/main" id="{F253E7A6-1AE6-7F4C-9C3D-A02AF8D3784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pic>
        <p:nvPicPr>
          <p:cNvPr id="3" name="Image 2" descr="Une image contenant carte, texte, atlas&#10;&#10;Description générée automatiquement">
            <a:extLst>
              <a:ext uri="{FF2B5EF4-FFF2-40B4-BE49-F238E27FC236}">
                <a16:creationId xmlns:a16="http://schemas.microsoft.com/office/drawing/2014/main" id="{97E4DED3-217B-F3AC-94CE-35EAF36E73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951" y="-25400"/>
            <a:ext cx="10740098" cy="6858000"/>
          </a:xfrm>
          <a:prstGeom prst="rect">
            <a:avLst/>
          </a:prstGeom>
        </p:spPr>
      </p:pic>
      <p:cxnSp>
        <p:nvCxnSpPr>
          <p:cNvPr id="7" name="Connecteur droit 6">
            <a:extLst>
              <a:ext uri="{FF2B5EF4-FFF2-40B4-BE49-F238E27FC236}">
                <a16:creationId xmlns:a16="http://schemas.microsoft.com/office/drawing/2014/main" id="{2FA02793-85D6-5BBC-00A5-0A1204216526}"/>
              </a:ext>
            </a:extLst>
          </p:cNvPr>
          <p:cNvCxnSpPr>
            <a:cxnSpLocks/>
            <a:stCxn id="5" idx="1"/>
            <a:endCxn id="16" idx="5"/>
          </p:cNvCxnSpPr>
          <p:nvPr/>
        </p:nvCxnSpPr>
        <p:spPr>
          <a:xfrm flipH="1" flipV="1">
            <a:off x="6288157" y="3041374"/>
            <a:ext cx="4288928" cy="280338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48ED682-1106-ACE9-0AF4-C18C856CEC7E}"/>
              </a:ext>
            </a:extLst>
          </p:cNvPr>
          <p:cNvCxnSpPr>
            <a:cxnSpLocks/>
            <a:stCxn id="10" idx="3"/>
            <a:endCxn id="19" idx="14"/>
          </p:cNvCxnSpPr>
          <p:nvPr/>
        </p:nvCxnSpPr>
        <p:spPr>
          <a:xfrm flipV="1">
            <a:off x="1891087" y="2551043"/>
            <a:ext cx="3207687" cy="33217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09955E57-2EE1-25AA-A4FB-328E50003AA3}"/>
              </a:ext>
            </a:extLst>
          </p:cNvPr>
          <p:cNvCxnSpPr>
            <a:cxnSpLocks/>
            <a:stCxn id="13" idx="3"/>
            <a:endCxn id="17" idx="27"/>
          </p:cNvCxnSpPr>
          <p:nvPr/>
        </p:nvCxnSpPr>
        <p:spPr>
          <a:xfrm>
            <a:off x="1485866" y="916178"/>
            <a:ext cx="3921021" cy="105839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rme libre : forme 15">
            <a:extLst>
              <a:ext uri="{FF2B5EF4-FFF2-40B4-BE49-F238E27FC236}">
                <a16:creationId xmlns:a16="http://schemas.microsoft.com/office/drawing/2014/main" id="{182C04F9-B646-CCA2-CFF6-74A836982C1D}"/>
              </a:ext>
            </a:extLst>
          </p:cNvPr>
          <p:cNvSpPr/>
          <p:nvPr/>
        </p:nvSpPr>
        <p:spPr>
          <a:xfrm>
            <a:off x="5502965" y="2590800"/>
            <a:ext cx="1017105" cy="745435"/>
          </a:xfrm>
          <a:custGeom>
            <a:avLst/>
            <a:gdLst>
              <a:gd name="connsiteX0" fmla="*/ 344557 w 1017105"/>
              <a:gd name="connsiteY0" fmla="*/ 745435 h 745435"/>
              <a:gd name="connsiteX1" fmla="*/ 430696 w 1017105"/>
              <a:gd name="connsiteY1" fmla="*/ 745435 h 745435"/>
              <a:gd name="connsiteX2" fmla="*/ 430696 w 1017105"/>
              <a:gd name="connsiteY2" fmla="*/ 563217 h 745435"/>
              <a:gd name="connsiteX3" fmla="*/ 602974 w 1017105"/>
              <a:gd name="connsiteY3" fmla="*/ 573157 h 745435"/>
              <a:gd name="connsiteX4" fmla="*/ 708992 w 1017105"/>
              <a:gd name="connsiteY4" fmla="*/ 506896 h 745435"/>
              <a:gd name="connsiteX5" fmla="*/ 785192 w 1017105"/>
              <a:gd name="connsiteY5" fmla="*/ 450574 h 745435"/>
              <a:gd name="connsiteX6" fmla="*/ 858078 w 1017105"/>
              <a:gd name="connsiteY6" fmla="*/ 397565 h 745435"/>
              <a:gd name="connsiteX7" fmla="*/ 1017105 w 1017105"/>
              <a:gd name="connsiteY7" fmla="*/ 271670 h 745435"/>
              <a:gd name="connsiteX8" fmla="*/ 877957 w 1017105"/>
              <a:gd name="connsiteY8" fmla="*/ 145774 h 745435"/>
              <a:gd name="connsiteX9" fmla="*/ 775252 w 1017105"/>
              <a:gd name="connsiteY9" fmla="*/ 202096 h 745435"/>
              <a:gd name="connsiteX10" fmla="*/ 692426 w 1017105"/>
              <a:gd name="connsiteY10" fmla="*/ 112643 h 745435"/>
              <a:gd name="connsiteX11" fmla="*/ 606287 w 1017105"/>
              <a:gd name="connsiteY11" fmla="*/ 142461 h 745435"/>
              <a:gd name="connsiteX12" fmla="*/ 496957 w 1017105"/>
              <a:gd name="connsiteY12" fmla="*/ 66261 h 745435"/>
              <a:gd name="connsiteX13" fmla="*/ 417444 w 1017105"/>
              <a:gd name="connsiteY13" fmla="*/ 76200 h 745435"/>
              <a:gd name="connsiteX14" fmla="*/ 384313 w 1017105"/>
              <a:gd name="connsiteY14" fmla="*/ 9939 h 745435"/>
              <a:gd name="connsiteX15" fmla="*/ 374374 w 1017105"/>
              <a:gd name="connsiteY15" fmla="*/ 0 h 745435"/>
              <a:gd name="connsiteX16" fmla="*/ 361122 w 1017105"/>
              <a:gd name="connsiteY16" fmla="*/ 72887 h 745435"/>
              <a:gd name="connsiteX17" fmla="*/ 364435 w 1017105"/>
              <a:gd name="connsiteY17" fmla="*/ 109330 h 745435"/>
              <a:gd name="connsiteX18" fmla="*/ 337931 w 1017105"/>
              <a:gd name="connsiteY18" fmla="*/ 145774 h 745435"/>
              <a:gd name="connsiteX19" fmla="*/ 265044 w 1017105"/>
              <a:gd name="connsiteY19" fmla="*/ 149087 h 745435"/>
              <a:gd name="connsiteX20" fmla="*/ 46383 w 1017105"/>
              <a:gd name="connsiteY20" fmla="*/ 344557 h 745435"/>
              <a:gd name="connsiteX21" fmla="*/ 72887 w 1017105"/>
              <a:gd name="connsiteY21" fmla="*/ 367748 h 745435"/>
              <a:gd name="connsiteX22" fmla="*/ 39757 w 1017105"/>
              <a:gd name="connsiteY22" fmla="*/ 390939 h 745435"/>
              <a:gd name="connsiteX23" fmla="*/ 29818 w 1017105"/>
              <a:gd name="connsiteY23" fmla="*/ 473765 h 745435"/>
              <a:gd name="connsiteX24" fmla="*/ 0 w 1017105"/>
              <a:gd name="connsiteY24" fmla="*/ 540026 h 745435"/>
              <a:gd name="connsiteX25" fmla="*/ 92765 w 1017105"/>
              <a:gd name="connsiteY25" fmla="*/ 543339 h 745435"/>
              <a:gd name="connsiteX26" fmla="*/ 99392 w 1017105"/>
              <a:gd name="connsiteY26" fmla="*/ 559904 h 745435"/>
              <a:gd name="connsiteX27" fmla="*/ 168965 w 1017105"/>
              <a:gd name="connsiteY27" fmla="*/ 536713 h 745435"/>
              <a:gd name="connsiteX28" fmla="*/ 205409 w 1017105"/>
              <a:gd name="connsiteY28" fmla="*/ 619539 h 745435"/>
              <a:gd name="connsiteX29" fmla="*/ 314739 w 1017105"/>
              <a:gd name="connsiteY29" fmla="*/ 612913 h 745435"/>
              <a:gd name="connsiteX30" fmla="*/ 344557 w 1017105"/>
              <a:gd name="connsiteY30" fmla="*/ 745435 h 74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17105" h="745435">
                <a:moveTo>
                  <a:pt x="344557" y="745435"/>
                </a:moveTo>
                <a:lnTo>
                  <a:pt x="430696" y="745435"/>
                </a:lnTo>
                <a:lnTo>
                  <a:pt x="430696" y="563217"/>
                </a:lnTo>
                <a:lnTo>
                  <a:pt x="602974" y="573157"/>
                </a:lnTo>
                <a:lnTo>
                  <a:pt x="708992" y="506896"/>
                </a:lnTo>
                <a:lnTo>
                  <a:pt x="785192" y="450574"/>
                </a:lnTo>
                <a:lnTo>
                  <a:pt x="858078" y="397565"/>
                </a:lnTo>
                <a:lnTo>
                  <a:pt x="1017105" y="271670"/>
                </a:lnTo>
                <a:lnTo>
                  <a:pt x="877957" y="145774"/>
                </a:lnTo>
                <a:lnTo>
                  <a:pt x="775252" y="202096"/>
                </a:lnTo>
                <a:lnTo>
                  <a:pt x="692426" y="112643"/>
                </a:lnTo>
                <a:lnTo>
                  <a:pt x="606287" y="142461"/>
                </a:lnTo>
                <a:lnTo>
                  <a:pt x="496957" y="66261"/>
                </a:lnTo>
                <a:lnTo>
                  <a:pt x="417444" y="76200"/>
                </a:lnTo>
                <a:lnTo>
                  <a:pt x="384313" y="9939"/>
                </a:lnTo>
                <a:lnTo>
                  <a:pt x="374374" y="0"/>
                </a:lnTo>
                <a:lnTo>
                  <a:pt x="361122" y="72887"/>
                </a:lnTo>
                <a:lnTo>
                  <a:pt x="364435" y="109330"/>
                </a:lnTo>
                <a:lnTo>
                  <a:pt x="337931" y="145774"/>
                </a:lnTo>
                <a:lnTo>
                  <a:pt x="265044" y="149087"/>
                </a:lnTo>
                <a:lnTo>
                  <a:pt x="46383" y="344557"/>
                </a:lnTo>
                <a:lnTo>
                  <a:pt x="72887" y="367748"/>
                </a:lnTo>
                <a:lnTo>
                  <a:pt x="39757" y="390939"/>
                </a:lnTo>
                <a:lnTo>
                  <a:pt x="29818" y="473765"/>
                </a:lnTo>
                <a:lnTo>
                  <a:pt x="0" y="540026"/>
                </a:lnTo>
                <a:lnTo>
                  <a:pt x="92765" y="543339"/>
                </a:lnTo>
                <a:lnTo>
                  <a:pt x="99392" y="559904"/>
                </a:lnTo>
                <a:lnTo>
                  <a:pt x="168965" y="536713"/>
                </a:lnTo>
                <a:lnTo>
                  <a:pt x="205409" y="619539"/>
                </a:lnTo>
                <a:lnTo>
                  <a:pt x="314739" y="612913"/>
                </a:lnTo>
                <a:lnTo>
                  <a:pt x="344557" y="745435"/>
                </a:lnTo>
                <a:close/>
              </a:path>
            </a:pathLst>
          </a:cu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rme libre : forme 16">
            <a:extLst>
              <a:ext uri="{FF2B5EF4-FFF2-40B4-BE49-F238E27FC236}">
                <a16:creationId xmlns:a16="http://schemas.microsoft.com/office/drawing/2014/main" id="{5F25883F-78E6-F5D8-3BB5-D427E845A019}"/>
              </a:ext>
            </a:extLst>
          </p:cNvPr>
          <p:cNvSpPr/>
          <p:nvPr/>
        </p:nvSpPr>
        <p:spPr>
          <a:xfrm>
            <a:off x="5178287" y="1785730"/>
            <a:ext cx="950843" cy="795131"/>
          </a:xfrm>
          <a:custGeom>
            <a:avLst/>
            <a:gdLst>
              <a:gd name="connsiteX0" fmla="*/ 685800 w 950843"/>
              <a:gd name="connsiteY0" fmla="*/ 795131 h 795131"/>
              <a:gd name="connsiteX1" fmla="*/ 642730 w 950843"/>
              <a:gd name="connsiteY1" fmla="*/ 695740 h 795131"/>
              <a:gd name="connsiteX2" fmla="*/ 672548 w 950843"/>
              <a:gd name="connsiteY2" fmla="*/ 563218 h 795131"/>
              <a:gd name="connsiteX3" fmla="*/ 755374 w 950843"/>
              <a:gd name="connsiteY3" fmla="*/ 546653 h 795131"/>
              <a:gd name="connsiteX4" fmla="*/ 785191 w 950843"/>
              <a:gd name="connsiteY4" fmla="*/ 549966 h 795131"/>
              <a:gd name="connsiteX5" fmla="*/ 824948 w 950843"/>
              <a:gd name="connsiteY5" fmla="*/ 516835 h 795131"/>
              <a:gd name="connsiteX6" fmla="*/ 828261 w 950843"/>
              <a:gd name="connsiteY6" fmla="*/ 427383 h 795131"/>
              <a:gd name="connsiteX7" fmla="*/ 950843 w 950843"/>
              <a:gd name="connsiteY7" fmla="*/ 318053 h 795131"/>
              <a:gd name="connsiteX8" fmla="*/ 930965 w 950843"/>
              <a:gd name="connsiteY8" fmla="*/ 182218 h 795131"/>
              <a:gd name="connsiteX9" fmla="*/ 901148 w 950843"/>
              <a:gd name="connsiteY9" fmla="*/ 119270 h 795131"/>
              <a:gd name="connsiteX10" fmla="*/ 854765 w 950843"/>
              <a:gd name="connsiteY10" fmla="*/ 115957 h 795131"/>
              <a:gd name="connsiteX11" fmla="*/ 848139 w 950843"/>
              <a:gd name="connsiteY11" fmla="*/ 106018 h 795131"/>
              <a:gd name="connsiteX12" fmla="*/ 775252 w 950843"/>
              <a:gd name="connsiteY12" fmla="*/ 99392 h 795131"/>
              <a:gd name="connsiteX13" fmla="*/ 728870 w 950843"/>
              <a:gd name="connsiteY13" fmla="*/ 46383 h 795131"/>
              <a:gd name="connsiteX14" fmla="*/ 682487 w 950843"/>
              <a:gd name="connsiteY14" fmla="*/ 53009 h 795131"/>
              <a:gd name="connsiteX15" fmla="*/ 629478 w 950843"/>
              <a:gd name="connsiteY15" fmla="*/ 82827 h 795131"/>
              <a:gd name="connsiteX16" fmla="*/ 573156 w 950843"/>
              <a:gd name="connsiteY16" fmla="*/ 16566 h 795131"/>
              <a:gd name="connsiteX17" fmla="*/ 513522 w 950843"/>
              <a:gd name="connsiteY17" fmla="*/ 36444 h 795131"/>
              <a:gd name="connsiteX18" fmla="*/ 487017 w 950843"/>
              <a:gd name="connsiteY18" fmla="*/ 16566 h 795131"/>
              <a:gd name="connsiteX19" fmla="*/ 450574 w 950843"/>
              <a:gd name="connsiteY19" fmla="*/ 46383 h 795131"/>
              <a:gd name="connsiteX20" fmla="*/ 407504 w 950843"/>
              <a:gd name="connsiteY20" fmla="*/ 33131 h 795131"/>
              <a:gd name="connsiteX21" fmla="*/ 314739 w 950843"/>
              <a:gd name="connsiteY21" fmla="*/ 53009 h 795131"/>
              <a:gd name="connsiteX22" fmla="*/ 271670 w 950843"/>
              <a:gd name="connsiteY22" fmla="*/ 0 h 795131"/>
              <a:gd name="connsiteX23" fmla="*/ 271670 w 950843"/>
              <a:gd name="connsiteY23" fmla="*/ 0 h 795131"/>
              <a:gd name="connsiteX24" fmla="*/ 238539 w 950843"/>
              <a:gd name="connsiteY24" fmla="*/ 69574 h 795131"/>
              <a:gd name="connsiteX25" fmla="*/ 208722 w 950843"/>
              <a:gd name="connsiteY25" fmla="*/ 115957 h 795131"/>
              <a:gd name="connsiteX26" fmla="*/ 258417 w 950843"/>
              <a:gd name="connsiteY26" fmla="*/ 165653 h 795131"/>
              <a:gd name="connsiteX27" fmla="*/ 228600 w 950843"/>
              <a:gd name="connsiteY27" fmla="*/ 188844 h 795131"/>
              <a:gd name="connsiteX28" fmla="*/ 159026 w 950843"/>
              <a:gd name="connsiteY28" fmla="*/ 294861 h 795131"/>
              <a:gd name="connsiteX29" fmla="*/ 115956 w 950843"/>
              <a:gd name="connsiteY29" fmla="*/ 294861 h 795131"/>
              <a:gd name="connsiteX30" fmla="*/ 49696 w 950843"/>
              <a:gd name="connsiteY30" fmla="*/ 344557 h 795131"/>
              <a:gd name="connsiteX31" fmla="*/ 13252 w 950843"/>
              <a:gd name="connsiteY31" fmla="*/ 337931 h 795131"/>
              <a:gd name="connsiteX32" fmla="*/ 0 w 950843"/>
              <a:gd name="connsiteY32" fmla="*/ 357809 h 795131"/>
              <a:gd name="connsiteX33" fmla="*/ 92765 w 950843"/>
              <a:gd name="connsiteY33" fmla="*/ 430696 h 795131"/>
              <a:gd name="connsiteX34" fmla="*/ 172278 w 950843"/>
              <a:gd name="connsiteY34" fmla="*/ 549966 h 795131"/>
              <a:gd name="connsiteX35" fmla="*/ 278296 w 950843"/>
              <a:gd name="connsiteY35" fmla="*/ 626166 h 795131"/>
              <a:gd name="connsiteX36" fmla="*/ 377687 w 950843"/>
              <a:gd name="connsiteY36" fmla="*/ 685800 h 795131"/>
              <a:gd name="connsiteX37" fmla="*/ 437322 w 950843"/>
              <a:gd name="connsiteY37" fmla="*/ 672548 h 795131"/>
              <a:gd name="connsiteX38" fmla="*/ 685800 w 950843"/>
              <a:gd name="connsiteY38" fmla="*/ 795131 h 79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843" h="795131">
                <a:moveTo>
                  <a:pt x="685800" y="795131"/>
                </a:moveTo>
                <a:lnTo>
                  <a:pt x="642730" y="695740"/>
                </a:lnTo>
                <a:lnTo>
                  <a:pt x="672548" y="563218"/>
                </a:lnTo>
                <a:lnTo>
                  <a:pt x="755374" y="546653"/>
                </a:lnTo>
                <a:lnTo>
                  <a:pt x="785191" y="549966"/>
                </a:lnTo>
                <a:lnTo>
                  <a:pt x="824948" y="516835"/>
                </a:lnTo>
                <a:lnTo>
                  <a:pt x="828261" y="427383"/>
                </a:lnTo>
                <a:lnTo>
                  <a:pt x="950843" y="318053"/>
                </a:lnTo>
                <a:lnTo>
                  <a:pt x="930965" y="182218"/>
                </a:lnTo>
                <a:lnTo>
                  <a:pt x="901148" y="119270"/>
                </a:lnTo>
                <a:lnTo>
                  <a:pt x="854765" y="115957"/>
                </a:lnTo>
                <a:lnTo>
                  <a:pt x="848139" y="106018"/>
                </a:lnTo>
                <a:lnTo>
                  <a:pt x="775252" y="99392"/>
                </a:lnTo>
                <a:lnTo>
                  <a:pt x="728870" y="46383"/>
                </a:lnTo>
                <a:lnTo>
                  <a:pt x="682487" y="53009"/>
                </a:lnTo>
                <a:lnTo>
                  <a:pt x="629478" y="82827"/>
                </a:lnTo>
                <a:lnTo>
                  <a:pt x="573156" y="16566"/>
                </a:lnTo>
                <a:lnTo>
                  <a:pt x="513522" y="36444"/>
                </a:lnTo>
                <a:lnTo>
                  <a:pt x="487017" y="16566"/>
                </a:lnTo>
                <a:lnTo>
                  <a:pt x="450574" y="46383"/>
                </a:lnTo>
                <a:lnTo>
                  <a:pt x="407504" y="33131"/>
                </a:lnTo>
                <a:lnTo>
                  <a:pt x="314739" y="53009"/>
                </a:lnTo>
                <a:lnTo>
                  <a:pt x="271670" y="0"/>
                </a:lnTo>
                <a:lnTo>
                  <a:pt x="271670" y="0"/>
                </a:lnTo>
                <a:lnTo>
                  <a:pt x="238539" y="69574"/>
                </a:lnTo>
                <a:lnTo>
                  <a:pt x="208722" y="115957"/>
                </a:lnTo>
                <a:lnTo>
                  <a:pt x="258417" y="165653"/>
                </a:lnTo>
                <a:lnTo>
                  <a:pt x="228600" y="188844"/>
                </a:lnTo>
                <a:lnTo>
                  <a:pt x="159026" y="294861"/>
                </a:lnTo>
                <a:lnTo>
                  <a:pt x="115956" y="294861"/>
                </a:lnTo>
                <a:lnTo>
                  <a:pt x="49696" y="344557"/>
                </a:lnTo>
                <a:lnTo>
                  <a:pt x="13252" y="337931"/>
                </a:lnTo>
                <a:lnTo>
                  <a:pt x="0" y="357809"/>
                </a:lnTo>
                <a:lnTo>
                  <a:pt x="92765" y="430696"/>
                </a:lnTo>
                <a:lnTo>
                  <a:pt x="172278" y="549966"/>
                </a:lnTo>
                <a:lnTo>
                  <a:pt x="278296" y="626166"/>
                </a:lnTo>
                <a:lnTo>
                  <a:pt x="377687" y="685800"/>
                </a:lnTo>
                <a:lnTo>
                  <a:pt x="437322" y="672548"/>
                </a:lnTo>
                <a:lnTo>
                  <a:pt x="685800" y="795131"/>
                </a:lnTo>
                <a:close/>
              </a:path>
            </a:pathLst>
          </a:cu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orme libre : forme 17">
            <a:extLst>
              <a:ext uri="{FF2B5EF4-FFF2-40B4-BE49-F238E27FC236}">
                <a16:creationId xmlns:a16="http://schemas.microsoft.com/office/drawing/2014/main" id="{7E3A09BA-171B-6A98-507E-6F22281226A8}"/>
              </a:ext>
            </a:extLst>
          </p:cNvPr>
          <p:cNvSpPr/>
          <p:nvPr/>
        </p:nvSpPr>
        <p:spPr>
          <a:xfrm>
            <a:off x="5814391" y="1921565"/>
            <a:ext cx="659296" cy="868018"/>
          </a:xfrm>
          <a:custGeom>
            <a:avLst/>
            <a:gdLst>
              <a:gd name="connsiteX0" fmla="*/ 53009 w 659296"/>
              <a:gd name="connsiteY0" fmla="*/ 662609 h 868018"/>
              <a:gd name="connsiteX1" fmla="*/ 102705 w 659296"/>
              <a:gd name="connsiteY1" fmla="*/ 752061 h 868018"/>
              <a:gd name="connsiteX2" fmla="*/ 188844 w 659296"/>
              <a:gd name="connsiteY2" fmla="*/ 735496 h 868018"/>
              <a:gd name="connsiteX3" fmla="*/ 308113 w 659296"/>
              <a:gd name="connsiteY3" fmla="*/ 815009 h 868018"/>
              <a:gd name="connsiteX4" fmla="*/ 381000 w 659296"/>
              <a:gd name="connsiteY4" fmla="*/ 775252 h 868018"/>
              <a:gd name="connsiteX5" fmla="*/ 467139 w 659296"/>
              <a:gd name="connsiteY5" fmla="*/ 868018 h 868018"/>
              <a:gd name="connsiteX6" fmla="*/ 579783 w 659296"/>
              <a:gd name="connsiteY6" fmla="*/ 815009 h 868018"/>
              <a:gd name="connsiteX7" fmla="*/ 583096 w 659296"/>
              <a:gd name="connsiteY7" fmla="*/ 765313 h 868018"/>
              <a:gd name="connsiteX8" fmla="*/ 655983 w 659296"/>
              <a:gd name="connsiteY8" fmla="*/ 712305 h 868018"/>
              <a:gd name="connsiteX9" fmla="*/ 549966 w 659296"/>
              <a:gd name="connsiteY9" fmla="*/ 593035 h 868018"/>
              <a:gd name="connsiteX10" fmla="*/ 649357 w 659296"/>
              <a:gd name="connsiteY10" fmla="*/ 513522 h 868018"/>
              <a:gd name="connsiteX11" fmla="*/ 632792 w 659296"/>
              <a:gd name="connsiteY11" fmla="*/ 487018 h 868018"/>
              <a:gd name="connsiteX12" fmla="*/ 659296 w 659296"/>
              <a:gd name="connsiteY12" fmla="*/ 447261 h 868018"/>
              <a:gd name="connsiteX13" fmla="*/ 473766 w 659296"/>
              <a:gd name="connsiteY13" fmla="*/ 225287 h 868018"/>
              <a:gd name="connsiteX14" fmla="*/ 417444 w 659296"/>
              <a:gd name="connsiteY14" fmla="*/ 168965 h 868018"/>
              <a:gd name="connsiteX15" fmla="*/ 530087 w 659296"/>
              <a:gd name="connsiteY15" fmla="*/ 115957 h 868018"/>
              <a:gd name="connsiteX16" fmla="*/ 496957 w 659296"/>
              <a:gd name="connsiteY16" fmla="*/ 56322 h 868018"/>
              <a:gd name="connsiteX17" fmla="*/ 404192 w 659296"/>
              <a:gd name="connsiteY17" fmla="*/ 0 h 868018"/>
              <a:gd name="connsiteX18" fmla="*/ 304800 w 659296"/>
              <a:gd name="connsiteY18" fmla="*/ 46383 h 868018"/>
              <a:gd name="connsiteX19" fmla="*/ 314739 w 659296"/>
              <a:gd name="connsiteY19" fmla="*/ 182218 h 868018"/>
              <a:gd name="connsiteX20" fmla="*/ 195470 w 659296"/>
              <a:gd name="connsiteY20" fmla="*/ 288235 h 868018"/>
              <a:gd name="connsiteX21" fmla="*/ 192157 w 659296"/>
              <a:gd name="connsiteY21" fmla="*/ 387626 h 868018"/>
              <a:gd name="connsiteX22" fmla="*/ 155713 w 659296"/>
              <a:gd name="connsiteY22" fmla="*/ 414131 h 868018"/>
              <a:gd name="connsiteX23" fmla="*/ 43070 w 659296"/>
              <a:gd name="connsiteY23" fmla="*/ 427383 h 868018"/>
              <a:gd name="connsiteX24" fmla="*/ 0 w 659296"/>
              <a:gd name="connsiteY24" fmla="*/ 549965 h 868018"/>
              <a:gd name="connsiteX25" fmla="*/ 53009 w 659296"/>
              <a:gd name="connsiteY25" fmla="*/ 662609 h 86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9296" h="868018">
                <a:moveTo>
                  <a:pt x="53009" y="662609"/>
                </a:moveTo>
                <a:lnTo>
                  <a:pt x="102705" y="752061"/>
                </a:lnTo>
                <a:lnTo>
                  <a:pt x="188844" y="735496"/>
                </a:lnTo>
                <a:lnTo>
                  <a:pt x="308113" y="815009"/>
                </a:lnTo>
                <a:lnTo>
                  <a:pt x="381000" y="775252"/>
                </a:lnTo>
                <a:lnTo>
                  <a:pt x="467139" y="868018"/>
                </a:lnTo>
                <a:lnTo>
                  <a:pt x="579783" y="815009"/>
                </a:lnTo>
                <a:lnTo>
                  <a:pt x="583096" y="765313"/>
                </a:lnTo>
                <a:lnTo>
                  <a:pt x="655983" y="712305"/>
                </a:lnTo>
                <a:lnTo>
                  <a:pt x="549966" y="593035"/>
                </a:lnTo>
                <a:lnTo>
                  <a:pt x="649357" y="513522"/>
                </a:lnTo>
                <a:lnTo>
                  <a:pt x="632792" y="487018"/>
                </a:lnTo>
                <a:lnTo>
                  <a:pt x="659296" y="447261"/>
                </a:lnTo>
                <a:lnTo>
                  <a:pt x="473766" y="225287"/>
                </a:lnTo>
                <a:lnTo>
                  <a:pt x="417444" y="168965"/>
                </a:lnTo>
                <a:lnTo>
                  <a:pt x="530087" y="115957"/>
                </a:lnTo>
                <a:lnTo>
                  <a:pt x="496957" y="56322"/>
                </a:lnTo>
                <a:lnTo>
                  <a:pt x="404192" y="0"/>
                </a:lnTo>
                <a:lnTo>
                  <a:pt x="304800" y="46383"/>
                </a:lnTo>
                <a:lnTo>
                  <a:pt x="314739" y="182218"/>
                </a:lnTo>
                <a:lnTo>
                  <a:pt x="195470" y="288235"/>
                </a:lnTo>
                <a:lnTo>
                  <a:pt x="192157" y="387626"/>
                </a:lnTo>
                <a:lnTo>
                  <a:pt x="155713" y="414131"/>
                </a:lnTo>
                <a:lnTo>
                  <a:pt x="43070" y="427383"/>
                </a:lnTo>
                <a:lnTo>
                  <a:pt x="0" y="549965"/>
                </a:lnTo>
                <a:lnTo>
                  <a:pt x="53009" y="662609"/>
                </a:lnTo>
                <a:close/>
              </a:path>
            </a:pathLst>
          </a:cu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orme libre : forme 18">
            <a:extLst>
              <a:ext uri="{FF2B5EF4-FFF2-40B4-BE49-F238E27FC236}">
                <a16:creationId xmlns:a16="http://schemas.microsoft.com/office/drawing/2014/main" id="{50DFC88F-FB80-B09A-74C9-7109337B5A91}"/>
              </a:ext>
            </a:extLst>
          </p:cNvPr>
          <p:cNvSpPr/>
          <p:nvPr/>
        </p:nvSpPr>
        <p:spPr>
          <a:xfrm>
            <a:off x="4853609" y="2140226"/>
            <a:ext cx="1020417" cy="977348"/>
          </a:xfrm>
          <a:custGeom>
            <a:avLst/>
            <a:gdLst>
              <a:gd name="connsiteX0" fmla="*/ 695739 w 1020417"/>
              <a:gd name="connsiteY0" fmla="*/ 785191 h 977348"/>
              <a:gd name="connsiteX1" fmla="*/ 904461 w 1020417"/>
              <a:gd name="connsiteY1" fmla="*/ 602974 h 977348"/>
              <a:gd name="connsiteX2" fmla="*/ 993913 w 1020417"/>
              <a:gd name="connsiteY2" fmla="*/ 586409 h 977348"/>
              <a:gd name="connsiteX3" fmla="*/ 1020417 w 1020417"/>
              <a:gd name="connsiteY3" fmla="*/ 553278 h 977348"/>
              <a:gd name="connsiteX4" fmla="*/ 1007165 w 1020417"/>
              <a:gd name="connsiteY4" fmla="*/ 526774 h 977348"/>
              <a:gd name="connsiteX5" fmla="*/ 1020417 w 1020417"/>
              <a:gd name="connsiteY5" fmla="*/ 463826 h 977348"/>
              <a:gd name="connsiteX6" fmla="*/ 765313 w 1020417"/>
              <a:gd name="connsiteY6" fmla="*/ 314739 h 977348"/>
              <a:gd name="connsiteX7" fmla="*/ 715617 w 1020417"/>
              <a:gd name="connsiteY7" fmla="*/ 331304 h 977348"/>
              <a:gd name="connsiteX8" fmla="*/ 506895 w 1020417"/>
              <a:gd name="connsiteY8" fmla="*/ 208722 h 977348"/>
              <a:gd name="connsiteX9" fmla="*/ 414130 w 1020417"/>
              <a:gd name="connsiteY9" fmla="*/ 76200 h 977348"/>
              <a:gd name="connsiteX10" fmla="*/ 331304 w 1020417"/>
              <a:gd name="connsiteY10" fmla="*/ 0 h 977348"/>
              <a:gd name="connsiteX11" fmla="*/ 202095 w 1020417"/>
              <a:gd name="connsiteY11" fmla="*/ 106017 h 977348"/>
              <a:gd name="connsiteX12" fmla="*/ 9939 w 1020417"/>
              <a:gd name="connsiteY12" fmla="*/ 192157 h 977348"/>
              <a:gd name="connsiteX13" fmla="*/ 53008 w 1020417"/>
              <a:gd name="connsiteY13" fmla="*/ 238539 h 977348"/>
              <a:gd name="connsiteX14" fmla="*/ 245165 w 1020417"/>
              <a:gd name="connsiteY14" fmla="*/ 410817 h 977348"/>
              <a:gd name="connsiteX15" fmla="*/ 139148 w 1020417"/>
              <a:gd name="connsiteY15" fmla="*/ 473765 h 977348"/>
              <a:gd name="connsiteX16" fmla="*/ 89452 w 1020417"/>
              <a:gd name="connsiteY16" fmla="*/ 523461 h 977348"/>
              <a:gd name="connsiteX17" fmla="*/ 29817 w 1020417"/>
              <a:gd name="connsiteY17" fmla="*/ 589722 h 977348"/>
              <a:gd name="connsiteX18" fmla="*/ 0 w 1020417"/>
              <a:gd name="connsiteY18" fmla="*/ 692426 h 977348"/>
              <a:gd name="connsiteX19" fmla="*/ 96078 w 1020417"/>
              <a:gd name="connsiteY19" fmla="*/ 745435 h 977348"/>
              <a:gd name="connsiteX20" fmla="*/ 135834 w 1020417"/>
              <a:gd name="connsiteY20" fmla="*/ 728870 h 977348"/>
              <a:gd name="connsiteX21" fmla="*/ 261730 w 1020417"/>
              <a:gd name="connsiteY21" fmla="*/ 851452 h 977348"/>
              <a:gd name="connsiteX22" fmla="*/ 324678 w 1020417"/>
              <a:gd name="connsiteY22" fmla="*/ 871331 h 977348"/>
              <a:gd name="connsiteX23" fmla="*/ 463826 w 1020417"/>
              <a:gd name="connsiteY23" fmla="*/ 911087 h 977348"/>
              <a:gd name="connsiteX24" fmla="*/ 470452 w 1020417"/>
              <a:gd name="connsiteY24" fmla="*/ 964096 h 977348"/>
              <a:gd name="connsiteX25" fmla="*/ 533400 w 1020417"/>
              <a:gd name="connsiteY25" fmla="*/ 977348 h 977348"/>
              <a:gd name="connsiteX26" fmla="*/ 586408 w 1020417"/>
              <a:gd name="connsiteY26" fmla="*/ 894522 h 977348"/>
              <a:gd name="connsiteX27" fmla="*/ 695739 w 1020417"/>
              <a:gd name="connsiteY27" fmla="*/ 785191 h 97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417" h="977348">
                <a:moveTo>
                  <a:pt x="695739" y="785191"/>
                </a:moveTo>
                <a:lnTo>
                  <a:pt x="904461" y="602974"/>
                </a:lnTo>
                <a:lnTo>
                  <a:pt x="993913" y="586409"/>
                </a:lnTo>
                <a:lnTo>
                  <a:pt x="1020417" y="553278"/>
                </a:lnTo>
                <a:lnTo>
                  <a:pt x="1007165" y="526774"/>
                </a:lnTo>
                <a:lnTo>
                  <a:pt x="1020417" y="463826"/>
                </a:lnTo>
                <a:lnTo>
                  <a:pt x="765313" y="314739"/>
                </a:lnTo>
                <a:lnTo>
                  <a:pt x="715617" y="331304"/>
                </a:lnTo>
                <a:lnTo>
                  <a:pt x="506895" y="208722"/>
                </a:lnTo>
                <a:lnTo>
                  <a:pt x="414130" y="76200"/>
                </a:lnTo>
                <a:lnTo>
                  <a:pt x="331304" y="0"/>
                </a:lnTo>
                <a:lnTo>
                  <a:pt x="202095" y="106017"/>
                </a:lnTo>
                <a:lnTo>
                  <a:pt x="9939" y="192157"/>
                </a:lnTo>
                <a:lnTo>
                  <a:pt x="53008" y="238539"/>
                </a:lnTo>
                <a:lnTo>
                  <a:pt x="245165" y="410817"/>
                </a:lnTo>
                <a:lnTo>
                  <a:pt x="139148" y="473765"/>
                </a:lnTo>
                <a:lnTo>
                  <a:pt x="89452" y="523461"/>
                </a:lnTo>
                <a:lnTo>
                  <a:pt x="29817" y="589722"/>
                </a:lnTo>
                <a:lnTo>
                  <a:pt x="0" y="692426"/>
                </a:lnTo>
                <a:lnTo>
                  <a:pt x="96078" y="745435"/>
                </a:lnTo>
                <a:lnTo>
                  <a:pt x="135834" y="728870"/>
                </a:lnTo>
                <a:lnTo>
                  <a:pt x="261730" y="851452"/>
                </a:lnTo>
                <a:lnTo>
                  <a:pt x="324678" y="871331"/>
                </a:lnTo>
                <a:lnTo>
                  <a:pt x="463826" y="911087"/>
                </a:lnTo>
                <a:lnTo>
                  <a:pt x="470452" y="964096"/>
                </a:lnTo>
                <a:lnTo>
                  <a:pt x="533400" y="977348"/>
                </a:lnTo>
                <a:lnTo>
                  <a:pt x="586408" y="894522"/>
                </a:lnTo>
                <a:lnTo>
                  <a:pt x="695739" y="785191"/>
                </a:lnTo>
                <a:close/>
              </a:path>
            </a:pathLst>
          </a:cu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orme libre : forme 19">
            <a:extLst>
              <a:ext uri="{FF2B5EF4-FFF2-40B4-BE49-F238E27FC236}">
                <a16:creationId xmlns:a16="http://schemas.microsoft.com/office/drawing/2014/main" id="{29DD7560-AA8E-0386-00A3-BB1A7F18AAE7}"/>
              </a:ext>
            </a:extLst>
          </p:cNvPr>
          <p:cNvSpPr/>
          <p:nvPr/>
        </p:nvSpPr>
        <p:spPr>
          <a:xfrm>
            <a:off x="5165035" y="1040296"/>
            <a:ext cx="954156" cy="921026"/>
          </a:xfrm>
          <a:custGeom>
            <a:avLst/>
            <a:gdLst>
              <a:gd name="connsiteX0" fmla="*/ 954156 w 954156"/>
              <a:gd name="connsiteY0" fmla="*/ 921026 h 921026"/>
              <a:gd name="connsiteX1" fmla="*/ 924339 w 954156"/>
              <a:gd name="connsiteY1" fmla="*/ 818321 h 921026"/>
              <a:gd name="connsiteX2" fmla="*/ 838200 w 954156"/>
              <a:gd name="connsiteY2" fmla="*/ 755374 h 921026"/>
              <a:gd name="connsiteX3" fmla="*/ 864704 w 954156"/>
              <a:gd name="connsiteY3" fmla="*/ 543339 h 921026"/>
              <a:gd name="connsiteX4" fmla="*/ 805069 w 954156"/>
              <a:gd name="connsiteY4" fmla="*/ 427382 h 921026"/>
              <a:gd name="connsiteX5" fmla="*/ 752061 w 954156"/>
              <a:gd name="connsiteY5" fmla="*/ 394252 h 921026"/>
              <a:gd name="connsiteX6" fmla="*/ 752061 w 954156"/>
              <a:gd name="connsiteY6" fmla="*/ 294861 h 921026"/>
              <a:gd name="connsiteX7" fmla="*/ 735495 w 954156"/>
              <a:gd name="connsiteY7" fmla="*/ 251791 h 921026"/>
              <a:gd name="connsiteX8" fmla="*/ 732182 w 954156"/>
              <a:gd name="connsiteY8" fmla="*/ 152400 h 921026"/>
              <a:gd name="connsiteX9" fmla="*/ 771939 w 954156"/>
              <a:gd name="connsiteY9" fmla="*/ 29817 h 921026"/>
              <a:gd name="connsiteX10" fmla="*/ 801756 w 954156"/>
              <a:gd name="connsiteY10" fmla="*/ 9939 h 921026"/>
              <a:gd name="connsiteX11" fmla="*/ 745435 w 954156"/>
              <a:gd name="connsiteY11" fmla="*/ 0 h 921026"/>
              <a:gd name="connsiteX12" fmla="*/ 632791 w 954156"/>
              <a:gd name="connsiteY12" fmla="*/ 53008 h 921026"/>
              <a:gd name="connsiteX13" fmla="*/ 510208 w 954156"/>
              <a:gd name="connsiteY13" fmla="*/ 66261 h 921026"/>
              <a:gd name="connsiteX14" fmla="*/ 503582 w 954156"/>
              <a:gd name="connsiteY14" fmla="*/ 89452 h 921026"/>
              <a:gd name="connsiteX15" fmla="*/ 487017 w 954156"/>
              <a:gd name="connsiteY15" fmla="*/ 178904 h 921026"/>
              <a:gd name="connsiteX16" fmla="*/ 437322 w 954156"/>
              <a:gd name="connsiteY16" fmla="*/ 212034 h 921026"/>
              <a:gd name="connsiteX17" fmla="*/ 407504 w 954156"/>
              <a:gd name="connsiteY17" fmla="*/ 192156 h 921026"/>
              <a:gd name="connsiteX18" fmla="*/ 354495 w 954156"/>
              <a:gd name="connsiteY18" fmla="*/ 228600 h 921026"/>
              <a:gd name="connsiteX19" fmla="*/ 361122 w 954156"/>
              <a:gd name="connsiteY19" fmla="*/ 258417 h 921026"/>
              <a:gd name="connsiteX20" fmla="*/ 228600 w 954156"/>
              <a:gd name="connsiteY20" fmla="*/ 374374 h 921026"/>
              <a:gd name="connsiteX21" fmla="*/ 155713 w 954156"/>
              <a:gd name="connsiteY21" fmla="*/ 327991 h 921026"/>
              <a:gd name="connsiteX22" fmla="*/ 76200 w 954156"/>
              <a:gd name="connsiteY22" fmla="*/ 410817 h 921026"/>
              <a:gd name="connsiteX23" fmla="*/ 53008 w 954156"/>
              <a:gd name="connsiteY23" fmla="*/ 397565 h 921026"/>
              <a:gd name="connsiteX24" fmla="*/ 0 w 954156"/>
              <a:gd name="connsiteY24" fmla="*/ 483704 h 921026"/>
              <a:gd name="connsiteX25" fmla="*/ 19878 w 954156"/>
              <a:gd name="connsiteY25" fmla="*/ 556591 h 921026"/>
              <a:gd name="connsiteX26" fmla="*/ 109330 w 954156"/>
              <a:gd name="connsiteY26" fmla="*/ 553278 h 921026"/>
              <a:gd name="connsiteX27" fmla="*/ 155713 w 954156"/>
              <a:gd name="connsiteY27" fmla="*/ 540026 h 921026"/>
              <a:gd name="connsiteX28" fmla="*/ 261730 w 954156"/>
              <a:gd name="connsiteY28" fmla="*/ 602974 h 921026"/>
              <a:gd name="connsiteX29" fmla="*/ 288235 w 954156"/>
              <a:gd name="connsiteY29" fmla="*/ 692426 h 921026"/>
              <a:gd name="connsiteX30" fmla="*/ 241852 w 954156"/>
              <a:gd name="connsiteY30" fmla="*/ 738808 h 921026"/>
              <a:gd name="connsiteX31" fmla="*/ 265043 w 954156"/>
              <a:gd name="connsiteY31" fmla="*/ 765313 h 921026"/>
              <a:gd name="connsiteX32" fmla="*/ 284922 w 954156"/>
              <a:gd name="connsiteY32" fmla="*/ 742121 h 921026"/>
              <a:gd name="connsiteX33" fmla="*/ 334617 w 954156"/>
              <a:gd name="connsiteY33" fmla="*/ 801756 h 921026"/>
              <a:gd name="connsiteX34" fmla="*/ 420756 w 954156"/>
              <a:gd name="connsiteY34" fmla="*/ 778565 h 921026"/>
              <a:gd name="connsiteX35" fmla="*/ 457200 w 954156"/>
              <a:gd name="connsiteY35" fmla="*/ 791817 h 921026"/>
              <a:gd name="connsiteX36" fmla="*/ 500269 w 954156"/>
              <a:gd name="connsiteY36" fmla="*/ 755374 h 921026"/>
              <a:gd name="connsiteX37" fmla="*/ 520148 w 954156"/>
              <a:gd name="connsiteY37" fmla="*/ 781878 h 921026"/>
              <a:gd name="connsiteX38" fmla="*/ 576469 w 954156"/>
              <a:gd name="connsiteY38" fmla="*/ 755374 h 921026"/>
              <a:gd name="connsiteX39" fmla="*/ 639417 w 954156"/>
              <a:gd name="connsiteY39" fmla="*/ 828261 h 921026"/>
              <a:gd name="connsiteX40" fmla="*/ 675861 w 954156"/>
              <a:gd name="connsiteY40" fmla="*/ 805069 h 921026"/>
              <a:gd name="connsiteX41" fmla="*/ 742122 w 954156"/>
              <a:gd name="connsiteY41" fmla="*/ 791817 h 921026"/>
              <a:gd name="connsiteX42" fmla="*/ 781878 w 954156"/>
              <a:gd name="connsiteY42" fmla="*/ 841513 h 921026"/>
              <a:gd name="connsiteX43" fmla="*/ 854765 w 954156"/>
              <a:gd name="connsiteY43" fmla="*/ 851452 h 921026"/>
              <a:gd name="connsiteX44" fmla="*/ 858078 w 954156"/>
              <a:gd name="connsiteY44" fmla="*/ 864704 h 921026"/>
              <a:gd name="connsiteX45" fmla="*/ 924339 w 954156"/>
              <a:gd name="connsiteY45" fmla="*/ 868017 h 921026"/>
              <a:gd name="connsiteX46" fmla="*/ 954156 w 954156"/>
              <a:gd name="connsiteY46" fmla="*/ 921026 h 92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4156" h="921026">
                <a:moveTo>
                  <a:pt x="954156" y="921026"/>
                </a:moveTo>
                <a:lnTo>
                  <a:pt x="924339" y="818321"/>
                </a:lnTo>
                <a:lnTo>
                  <a:pt x="838200" y="755374"/>
                </a:lnTo>
                <a:lnTo>
                  <a:pt x="864704" y="543339"/>
                </a:lnTo>
                <a:lnTo>
                  <a:pt x="805069" y="427382"/>
                </a:lnTo>
                <a:lnTo>
                  <a:pt x="752061" y="394252"/>
                </a:lnTo>
                <a:lnTo>
                  <a:pt x="752061" y="294861"/>
                </a:lnTo>
                <a:lnTo>
                  <a:pt x="735495" y="251791"/>
                </a:lnTo>
                <a:lnTo>
                  <a:pt x="732182" y="152400"/>
                </a:lnTo>
                <a:lnTo>
                  <a:pt x="771939" y="29817"/>
                </a:lnTo>
                <a:lnTo>
                  <a:pt x="801756" y="9939"/>
                </a:lnTo>
                <a:lnTo>
                  <a:pt x="745435" y="0"/>
                </a:lnTo>
                <a:lnTo>
                  <a:pt x="632791" y="53008"/>
                </a:lnTo>
                <a:lnTo>
                  <a:pt x="510208" y="66261"/>
                </a:lnTo>
                <a:lnTo>
                  <a:pt x="503582" y="89452"/>
                </a:lnTo>
                <a:lnTo>
                  <a:pt x="487017" y="178904"/>
                </a:lnTo>
                <a:lnTo>
                  <a:pt x="437322" y="212034"/>
                </a:lnTo>
                <a:lnTo>
                  <a:pt x="407504" y="192156"/>
                </a:lnTo>
                <a:lnTo>
                  <a:pt x="354495" y="228600"/>
                </a:lnTo>
                <a:lnTo>
                  <a:pt x="361122" y="258417"/>
                </a:lnTo>
                <a:lnTo>
                  <a:pt x="228600" y="374374"/>
                </a:lnTo>
                <a:lnTo>
                  <a:pt x="155713" y="327991"/>
                </a:lnTo>
                <a:lnTo>
                  <a:pt x="76200" y="410817"/>
                </a:lnTo>
                <a:lnTo>
                  <a:pt x="53008" y="397565"/>
                </a:lnTo>
                <a:lnTo>
                  <a:pt x="0" y="483704"/>
                </a:lnTo>
                <a:lnTo>
                  <a:pt x="19878" y="556591"/>
                </a:lnTo>
                <a:lnTo>
                  <a:pt x="109330" y="553278"/>
                </a:lnTo>
                <a:lnTo>
                  <a:pt x="155713" y="540026"/>
                </a:lnTo>
                <a:lnTo>
                  <a:pt x="261730" y="602974"/>
                </a:lnTo>
                <a:lnTo>
                  <a:pt x="288235" y="692426"/>
                </a:lnTo>
                <a:lnTo>
                  <a:pt x="241852" y="738808"/>
                </a:lnTo>
                <a:lnTo>
                  <a:pt x="265043" y="765313"/>
                </a:lnTo>
                <a:lnTo>
                  <a:pt x="284922" y="742121"/>
                </a:lnTo>
                <a:lnTo>
                  <a:pt x="334617" y="801756"/>
                </a:lnTo>
                <a:lnTo>
                  <a:pt x="420756" y="778565"/>
                </a:lnTo>
                <a:lnTo>
                  <a:pt x="457200" y="791817"/>
                </a:lnTo>
                <a:lnTo>
                  <a:pt x="500269" y="755374"/>
                </a:lnTo>
                <a:lnTo>
                  <a:pt x="520148" y="781878"/>
                </a:lnTo>
                <a:lnTo>
                  <a:pt x="576469" y="755374"/>
                </a:lnTo>
                <a:lnTo>
                  <a:pt x="639417" y="828261"/>
                </a:lnTo>
                <a:lnTo>
                  <a:pt x="675861" y="805069"/>
                </a:lnTo>
                <a:lnTo>
                  <a:pt x="742122" y="791817"/>
                </a:lnTo>
                <a:lnTo>
                  <a:pt x="781878" y="841513"/>
                </a:lnTo>
                <a:lnTo>
                  <a:pt x="854765" y="851452"/>
                </a:lnTo>
                <a:lnTo>
                  <a:pt x="858078" y="864704"/>
                </a:lnTo>
                <a:lnTo>
                  <a:pt x="924339" y="868017"/>
                </a:lnTo>
                <a:lnTo>
                  <a:pt x="954156" y="921026"/>
                </a:lnTo>
                <a:close/>
              </a:path>
            </a:pathLst>
          </a:cu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cteur droit 23">
            <a:extLst>
              <a:ext uri="{FF2B5EF4-FFF2-40B4-BE49-F238E27FC236}">
                <a16:creationId xmlns:a16="http://schemas.microsoft.com/office/drawing/2014/main" id="{CEFF2DDF-62F0-C162-F2F1-E5555CA428CE}"/>
              </a:ext>
            </a:extLst>
          </p:cNvPr>
          <p:cNvCxnSpPr>
            <a:cxnSpLocks/>
            <a:stCxn id="9" idx="1"/>
            <a:endCxn id="20" idx="3"/>
          </p:cNvCxnSpPr>
          <p:nvPr/>
        </p:nvCxnSpPr>
        <p:spPr>
          <a:xfrm flipH="1">
            <a:off x="6029739" y="893479"/>
            <a:ext cx="4547346" cy="6901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D185F8B7-0648-ACFA-86C2-B054634F0B07}"/>
              </a:ext>
            </a:extLst>
          </p:cNvPr>
          <p:cNvCxnSpPr>
            <a:cxnSpLocks/>
            <a:stCxn id="27" idx="1"/>
            <a:endCxn id="18" idx="12"/>
          </p:cNvCxnSpPr>
          <p:nvPr/>
        </p:nvCxnSpPr>
        <p:spPr>
          <a:xfrm flipH="1" flipV="1">
            <a:off x="6473687" y="2368826"/>
            <a:ext cx="4103398" cy="7315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e 34">
            <a:extLst>
              <a:ext uri="{FF2B5EF4-FFF2-40B4-BE49-F238E27FC236}">
                <a16:creationId xmlns:a16="http://schemas.microsoft.com/office/drawing/2014/main" id="{22C33BA8-A184-2322-428C-28DDF4364BA8}"/>
              </a:ext>
            </a:extLst>
          </p:cNvPr>
          <p:cNvGrpSpPr/>
          <p:nvPr/>
        </p:nvGrpSpPr>
        <p:grpSpPr>
          <a:xfrm>
            <a:off x="451087" y="5152809"/>
            <a:ext cx="1440000" cy="1440000"/>
            <a:chOff x="451087" y="5152809"/>
            <a:chExt cx="1440000" cy="1440000"/>
          </a:xfrm>
        </p:grpSpPr>
        <p:sp>
          <p:nvSpPr>
            <p:cNvPr id="12" name="Rectangle : coins arrondis 11">
              <a:extLst>
                <a:ext uri="{FF2B5EF4-FFF2-40B4-BE49-F238E27FC236}">
                  <a16:creationId xmlns:a16="http://schemas.microsoft.com/office/drawing/2014/main" id="{F0DADE7A-EFE6-B412-7050-BBCB9D95C57E}"/>
                </a:ext>
              </a:extLst>
            </p:cNvPr>
            <p:cNvSpPr/>
            <p:nvPr/>
          </p:nvSpPr>
          <p:spPr>
            <a:xfrm>
              <a:off x="451087" y="5152809"/>
              <a:ext cx="1440000" cy="1440000"/>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 coins arrondis 9">
              <a:extLst>
                <a:ext uri="{FF2B5EF4-FFF2-40B4-BE49-F238E27FC236}">
                  <a16:creationId xmlns:a16="http://schemas.microsoft.com/office/drawing/2014/main" id="{CE24A02D-B7A4-7D52-87F4-F95088536DE3}"/>
                </a:ext>
              </a:extLst>
            </p:cNvPr>
            <p:cNvSpPr/>
            <p:nvPr/>
          </p:nvSpPr>
          <p:spPr>
            <a:xfrm>
              <a:off x="451087" y="5152809"/>
              <a:ext cx="1440000" cy="1440000"/>
            </a:xfrm>
            <a:prstGeom prst="roundRect">
              <a:avLst/>
            </a:prstGeom>
            <a:blipFill>
              <a:blip r:embed="rId5" cstate="email">
                <a:extLst>
                  <a:ext uri="{28A0092B-C50C-407E-A947-70E740481C1C}">
                    <a14:useLocalDpi xmlns:a14="http://schemas.microsoft.com/office/drawing/2010/main"/>
                  </a:ext>
                </a:extLst>
              </a:blip>
              <a:stretch>
                <a:fillRect/>
              </a:stretch>
            </a:bli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e 30">
            <a:extLst>
              <a:ext uri="{FF2B5EF4-FFF2-40B4-BE49-F238E27FC236}">
                <a16:creationId xmlns:a16="http://schemas.microsoft.com/office/drawing/2014/main" id="{3DA380F0-7FBA-31D5-83B6-9C0994E951E7}"/>
              </a:ext>
            </a:extLst>
          </p:cNvPr>
          <p:cNvGrpSpPr/>
          <p:nvPr/>
        </p:nvGrpSpPr>
        <p:grpSpPr>
          <a:xfrm>
            <a:off x="45866" y="196178"/>
            <a:ext cx="1440000" cy="1440000"/>
            <a:chOff x="45866" y="196178"/>
            <a:chExt cx="1440000" cy="1440000"/>
          </a:xfrm>
        </p:grpSpPr>
        <p:sp>
          <p:nvSpPr>
            <p:cNvPr id="15" name="Rectangle : coins arrondis 14">
              <a:extLst>
                <a:ext uri="{FF2B5EF4-FFF2-40B4-BE49-F238E27FC236}">
                  <a16:creationId xmlns:a16="http://schemas.microsoft.com/office/drawing/2014/main" id="{5FB61460-A934-9C93-508B-4960EE6A570A}"/>
                </a:ext>
              </a:extLst>
            </p:cNvPr>
            <p:cNvSpPr/>
            <p:nvPr/>
          </p:nvSpPr>
          <p:spPr>
            <a:xfrm>
              <a:off x="45866" y="196178"/>
              <a:ext cx="1440000" cy="1440000"/>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 coins arrondis 12">
              <a:extLst>
                <a:ext uri="{FF2B5EF4-FFF2-40B4-BE49-F238E27FC236}">
                  <a16:creationId xmlns:a16="http://schemas.microsoft.com/office/drawing/2014/main" id="{A4DC8E38-71A9-2596-2B58-0FF4DAFAD236}"/>
                </a:ext>
              </a:extLst>
            </p:cNvPr>
            <p:cNvSpPr/>
            <p:nvPr/>
          </p:nvSpPr>
          <p:spPr>
            <a:xfrm>
              <a:off x="45866" y="196178"/>
              <a:ext cx="1440000" cy="1440000"/>
            </a:xfrm>
            <a:prstGeom prst="roundRect">
              <a:avLst/>
            </a:prstGeom>
            <a:blipFill>
              <a:blip r:embed="rId6" cstate="email">
                <a:extLst>
                  <a:ext uri="{28A0092B-C50C-407E-A947-70E740481C1C}">
                    <a14:useLocalDpi xmlns:a14="http://schemas.microsoft.com/office/drawing/2010/main"/>
                  </a:ext>
                </a:extLst>
              </a:blip>
              <a:stretch>
                <a:fillRect/>
              </a:stretch>
            </a:bli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e 28">
            <a:extLst>
              <a:ext uri="{FF2B5EF4-FFF2-40B4-BE49-F238E27FC236}">
                <a16:creationId xmlns:a16="http://schemas.microsoft.com/office/drawing/2014/main" id="{E047B9DE-3EAF-BA35-2283-A0C98147B64D}"/>
              </a:ext>
            </a:extLst>
          </p:cNvPr>
          <p:cNvGrpSpPr/>
          <p:nvPr/>
        </p:nvGrpSpPr>
        <p:grpSpPr>
          <a:xfrm>
            <a:off x="10577085" y="1721978"/>
            <a:ext cx="1440000" cy="1440000"/>
            <a:chOff x="9184081" y="514970"/>
            <a:chExt cx="1440000" cy="1440000"/>
          </a:xfrm>
        </p:grpSpPr>
        <p:sp>
          <p:nvSpPr>
            <p:cNvPr id="25" name="Rectangle : coins arrondis 24">
              <a:extLst>
                <a:ext uri="{FF2B5EF4-FFF2-40B4-BE49-F238E27FC236}">
                  <a16:creationId xmlns:a16="http://schemas.microsoft.com/office/drawing/2014/main" id="{A347149E-6785-E446-B493-A1BE55B022D0}"/>
                </a:ext>
              </a:extLst>
            </p:cNvPr>
            <p:cNvSpPr/>
            <p:nvPr/>
          </p:nvSpPr>
          <p:spPr>
            <a:xfrm>
              <a:off x="9184081" y="514970"/>
              <a:ext cx="1440000" cy="144000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 coins arrondis 26">
              <a:extLst>
                <a:ext uri="{FF2B5EF4-FFF2-40B4-BE49-F238E27FC236}">
                  <a16:creationId xmlns:a16="http://schemas.microsoft.com/office/drawing/2014/main" id="{4F516061-EB01-D15B-1CF1-FB32B17B2B8D}"/>
                </a:ext>
              </a:extLst>
            </p:cNvPr>
            <p:cNvSpPr/>
            <p:nvPr/>
          </p:nvSpPr>
          <p:spPr>
            <a:xfrm>
              <a:off x="9184081" y="514970"/>
              <a:ext cx="1440000" cy="1440000"/>
            </a:xfrm>
            <a:prstGeom prst="roundRect">
              <a:avLst/>
            </a:prstGeom>
            <a:blipFill>
              <a:blip r:embed="rId7" cstate="email">
                <a:extLst>
                  <a:ext uri="{28A0092B-C50C-407E-A947-70E740481C1C}">
                    <a14:useLocalDpi xmlns:a14="http://schemas.microsoft.com/office/drawing/2010/main"/>
                  </a:ext>
                </a:extLst>
              </a:blip>
              <a:stretch>
                <a:fillRect/>
              </a:stretch>
            </a:bli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e 25">
            <a:extLst>
              <a:ext uri="{FF2B5EF4-FFF2-40B4-BE49-F238E27FC236}">
                <a16:creationId xmlns:a16="http://schemas.microsoft.com/office/drawing/2014/main" id="{C51B4B69-0621-17E1-C506-8BCA3F7187AB}"/>
              </a:ext>
            </a:extLst>
          </p:cNvPr>
          <p:cNvGrpSpPr/>
          <p:nvPr/>
        </p:nvGrpSpPr>
        <p:grpSpPr>
          <a:xfrm>
            <a:off x="10577085" y="5124760"/>
            <a:ext cx="1440000" cy="1440000"/>
            <a:chOff x="10738697" y="5124760"/>
            <a:chExt cx="1440000" cy="1440000"/>
          </a:xfrm>
        </p:grpSpPr>
        <p:sp>
          <p:nvSpPr>
            <p:cNvPr id="22" name="Rectangle : coins arrondis 21">
              <a:extLst>
                <a:ext uri="{FF2B5EF4-FFF2-40B4-BE49-F238E27FC236}">
                  <a16:creationId xmlns:a16="http://schemas.microsoft.com/office/drawing/2014/main" id="{A0C91966-3F14-5AA3-0D0E-A5E232176DAE}"/>
                </a:ext>
              </a:extLst>
            </p:cNvPr>
            <p:cNvSpPr/>
            <p:nvPr/>
          </p:nvSpPr>
          <p:spPr>
            <a:xfrm>
              <a:off x="10738697" y="5124760"/>
              <a:ext cx="1440000" cy="1440000"/>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 coins arrondis 4">
              <a:extLst>
                <a:ext uri="{FF2B5EF4-FFF2-40B4-BE49-F238E27FC236}">
                  <a16:creationId xmlns:a16="http://schemas.microsoft.com/office/drawing/2014/main" id="{DF87A837-7B7F-1365-97F7-E6D3825A6245}"/>
                </a:ext>
              </a:extLst>
            </p:cNvPr>
            <p:cNvSpPr/>
            <p:nvPr/>
          </p:nvSpPr>
          <p:spPr>
            <a:xfrm>
              <a:off x="10738697" y="5124760"/>
              <a:ext cx="1440000" cy="1440000"/>
            </a:xfrm>
            <a:prstGeom prst="roundRect">
              <a:avLst/>
            </a:prstGeom>
            <a:blipFill>
              <a:blip r:embed="rId8"/>
              <a:stretch>
                <a:fillRect/>
              </a:stretch>
            </a:blip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 coins arrondis 8">
            <a:extLst>
              <a:ext uri="{FF2B5EF4-FFF2-40B4-BE49-F238E27FC236}">
                <a16:creationId xmlns:a16="http://schemas.microsoft.com/office/drawing/2014/main" id="{5913422D-1C5F-79CC-F3FB-60F5E9E55375}"/>
              </a:ext>
            </a:extLst>
          </p:cNvPr>
          <p:cNvSpPr/>
          <p:nvPr/>
        </p:nvSpPr>
        <p:spPr>
          <a:xfrm>
            <a:off x="10577085" y="101479"/>
            <a:ext cx="1440000" cy="1584000"/>
          </a:xfrm>
          <a:prstGeom prst="roundRect">
            <a:avLst/>
          </a:prstGeom>
          <a:blipFill>
            <a:blip r:embed="rId9"/>
            <a:stretch>
              <a:fillRect/>
            </a:stretch>
          </a:blip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279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0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2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0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20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DFE3FFAC-F33C-382B-9E2D-BE44E3328D4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07FC7E3F-7E50-E02C-0E14-7B5C8D10425B}"/>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 centre de loisirs</a:t>
            </a:r>
          </a:p>
        </p:txBody>
      </p:sp>
      <p:pic>
        <p:nvPicPr>
          <p:cNvPr id="63490" name="Picture 2" descr="Trois Enfants Qui Dansent Dans L'illustration De La Forêt Clip Art Libres  De Droits, Svg, Vecteurs Et Illustration. Image 51020335">
            <a:extLst>
              <a:ext uri="{FF2B5EF4-FFF2-40B4-BE49-F238E27FC236}">
                <a16:creationId xmlns:a16="http://schemas.microsoft.com/office/drawing/2014/main" id="{727500E9-9698-3C04-2AC6-D885D540518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7189" y="1769850"/>
            <a:ext cx="3222402" cy="22606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63492" name="Picture 4" descr="Le livre des bruits">
            <a:extLst>
              <a:ext uri="{FF2B5EF4-FFF2-40B4-BE49-F238E27FC236}">
                <a16:creationId xmlns:a16="http://schemas.microsoft.com/office/drawing/2014/main" id="{169327F7-A1C9-09D2-6DD9-F0EF7454ABE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063253" y="1644650"/>
            <a:ext cx="1963145" cy="25110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63494" name="Picture 6" descr="C'est pas sorcier : science, fun et camion - Pop Culture">
            <a:extLst>
              <a:ext uri="{FF2B5EF4-FFF2-40B4-BE49-F238E27FC236}">
                <a16:creationId xmlns:a16="http://schemas.microsoft.com/office/drawing/2014/main" id="{798D228D-40A4-3483-C8C7-6F3ED560204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17059" y="1914313"/>
            <a:ext cx="232410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63496" name="Picture 8" descr="Les p'tits secrets du Clos Lucé - Les mini-guides découverte - Geste  Editions - Editeur, diffuseur et distributeur de livres">
            <a:extLst>
              <a:ext uri="{FF2B5EF4-FFF2-40B4-BE49-F238E27FC236}">
                <a16:creationId xmlns:a16="http://schemas.microsoft.com/office/drawing/2014/main" id="{97C82FF4-D3A4-0C73-62A0-ACD441F6AA3A}"/>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510060" y="1643881"/>
            <a:ext cx="2423337" cy="2512539"/>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63498" name="Picture 10" descr="UNIday 2025 : rendez-vous le 21 mai !">
            <a:extLst>
              <a:ext uri="{FF2B5EF4-FFF2-40B4-BE49-F238E27FC236}">
                <a16:creationId xmlns:a16="http://schemas.microsoft.com/office/drawing/2014/main" id="{CE427EED-D043-B9AB-8730-FAC9C0C6BA6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92015" y="4672820"/>
            <a:ext cx="2952750" cy="154305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63500" name="Picture 12" descr="Patin a glace debutant Archives - Le patin à glace">
            <a:extLst>
              <a:ext uri="{FF2B5EF4-FFF2-40B4-BE49-F238E27FC236}">
                <a16:creationId xmlns:a16="http://schemas.microsoft.com/office/drawing/2014/main" id="{4D5A45A8-83DB-44D7-50CE-04EDF3CF89B6}"/>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9263820" y="4188076"/>
            <a:ext cx="2630578" cy="2512539"/>
          </a:xfrm>
          <a:prstGeom prst="rect">
            <a:avLst/>
          </a:prstGeom>
          <a:noFill/>
          <a:extLst>
            <a:ext uri="{909E8E84-426E-40DD-AFC4-6F175D3DCCD1}">
              <a14:hiddenFill xmlns:a14="http://schemas.microsoft.com/office/drawing/2010/main">
                <a:solidFill>
                  <a:srgbClr val="FFFFFF"/>
                </a:solidFill>
              </a14:hiddenFill>
            </a:ext>
          </a:extLst>
        </p:spPr>
      </p:pic>
      <p:pic>
        <p:nvPicPr>
          <p:cNvPr id="63502" name="Picture 14" descr="Museum d'Orléans pour la Biodiversité et l'Environnement (MOBE) - Portail  de la biodiversité en Centre-Val de Loire">
            <a:extLst>
              <a:ext uri="{FF2B5EF4-FFF2-40B4-BE49-F238E27FC236}">
                <a16:creationId xmlns:a16="http://schemas.microsoft.com/office/drawing/2014/main" id="{E5CF4247-4FD3-59C5-A06C-578EAB46830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873824" y="4558464"/>
            <a:ext cx="4960937" cy="177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5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3492"/>
                                        </p:tgtEl>
                                        <p:attrNameLst>
                                          <p:attrName>style.visibility</p:attrName>
                                        </p:attrNameLst>
                                      </p:cBhvr>
                                      <p:to>
                                        <p:strVal val="visible"/>
                                      </p:to>
                                    </p:set>
                                    <p:animEffect transition="in" filter="fade">
                                      <p:cBhvr>
                                        <p:cTn id="11" dur="2000"/>
                                        <p:tgtEl>
                                          <p:spTgt spid="6349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3494"/>
                                        </p:tgtEl>
                                        <p:attrNameLst>
                                          <p:attrName>style.visibility</p:attrName>
                                        </p:attrNameLst>
                                      </p:cBhvr>
                                      <p:to>
                                        <p:strVal val="visible"/>
                                      </p:to>
                                    </p:set>
                                    <p:animEffect transition="in" filter="fade">
                                      <p:cBhvr>
                                        <p:cTn id="15" dur="2000"/>
                                        <p:tgtEl>
                                          <p:spTgt spid="6349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3496"/>
                                        </p:tgtEl>
                                        <p:attrNameLst>
                                          <p:attrName>style.visibility</p:attrName>
                                        </p:attrNameLst>
                                      </p:cBhvr>
                                      <p:to>
                                        <p:strVal val="visible"/>
                                      </p:to>
                                    </p:set>
                                    <p:animEffect transition="in" filter="fade">
                                      <p:cBhvr>
                                        <p:cTn id="19" dur="2000"/>
                                        <p:tgtEl>
                                          <p:spTgt spid="63496"/>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63498"/>
                                        </p:tgtEl>
                                        <p:attrNameLst>
                                          <p:attrName>style.visibility</p:attrName>
                                        </p:attrNameLst>
                                      </p:cBhvr>
                                      <p:to>
                                        <p:strVal val="visible"/>
                                      </p:to>
                                    </p:set>
                                    <p:animEffect transition="in" filter="fade">
                                      <p:cBhvr>
                                        <p:cTn id="23" dur="2000"/>
                                        <p:tgtEl>
                                          <p:spTgt spid="63498"/>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63500"/>
                                        </p:tgtEl>
                                        <p:attrNameLst>
                                          <p:attrName>style.visibility</p:attrName>
                                        </p:attrNameLst>
                                      </p:cBhvr>
                                      <p:to>
                                        <p:strVal val="visible"/>
                                      </p:to>
                                    </p:set>
                                    <p:animEffect transition="in" filter="fade">
                                      <p:cBhvr>
                                        <p:cTn id="27" dur="2000"/>
                                        <p:tgtEl>
                                          <p:spTgt spid="63500"/>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63502"/>
                                        </p:tgtEl>
                                        <p:attrNameLst>
                                          <p:attrName>style.visibility</p:attrName>
                                        </p:attrNameLst>
                                      </p:cBhvr>
                                      <p:to>
                                        <p:strVal val="visible"/>
                                      </p:to>
                                    </p:set>
                                    <p:animEffect transition="in" filter="fade">
                                      <p:cBhvr>
                                        <p:cTn id="31" dur="2000"/>
                                        <p:tgtEl>
                                          <p:spTgt spid="63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2ED30CD3-CFF5-026E-727A-1AE2A69427E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7" name="ZoneTexte 6">
            <a:extLst>
              <a:ext uri="{FF2B5EF4-FFF2-40B4-BE49-F238E27FC236}">
                <a16:creationId xmlns:a16="http://schemas.microsoft.com/office/drawing/2014/main" id="{9EDA45F0-BF36-2ACE-B822-BAA4FD92340C}"/>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Mini-camps</a:t>
            </a:r>
          </a:p>
        </p:txBody>
      </p:sp>
      <p:pic>
        <p:nvPicPr>
          <p:cNvPr id="64514" name="Picture 2" descr="Camping Mennetou sur Cher, mobil home et bungalow jusqu'à -60%">
            <a:extLst>
              <a:ext uri="{FF2B5EF4-FFF2-40B4-BE49-F238E27FC236}">
                <a16:creationId xmlns:a16="http://schemas.microsoft.com/office/drawing/2014/main" id="{6741B370-A86A-8856-9A89-3ADE608BE14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37729" y="1245195"/>
            <a:ext cx="4140000" cy="267307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BFC5F782-D6F1-14F1-D95A-83A04611BF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03944" y="1245195"/>
            <a:ext cx="3575898" cy="2673072"/>
          </a:xfrm>
          <a:prstGeom prst="rect">
            <a:avLst/>
          </a:prstGeom>
        </p:spPr>
      </p:pic>
      <p:pic>
        <p:nvPicPr>
          <p:cNvPr id="64516" name="Picture 4" descr="Facebook">
            <a:extLst>
              <a:ext uri="{FF2B5EF4-FFF2-40B4-BE49-F238E27FC236}">
                <a16:creationId xmlns:a16="http://schemas.microsoft.com/office/drawing/2014/main" id="{F72BC368-75E7-EC6B-2796-34B2B667AC3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65750" y="1245195"/>
            <a:ext cx="3859516" cy="267307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7ADE526B-6BAC-7A66-FF4B-C19034556F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6744" y="4021642"/>
            <a:ext cx="4001971" cy="2673072"/>
          </a:xfrm>
          <a:prstGeom prst="rect">
            <a:avLst/>
          </a:prstGeom>
        </p:spPr>
      </p:pic>
      <p:pic>
        <p:nvPicPr>
          <p:cNvPr id="64518" name="Picture 6" descr="Blagues de pêcheurs | Champêche">
            <a:extLst>
              <a:ext uri="{FF2B5EF4-FFF2-40B4-BE49-F238E27FC236}">
                <a16:creationId xmlns:a16="http://schemas.microsoft.com/office/drawing/2014/main" id="{F57EDC7F-77EE-0BCE-23C7-3AA23A720B7E}"/>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673072" y="4142341"/>
            <a:ext cx="3444873" cy="2431675"/>
          </a:xfrm>
          <a:prstGeom prst="rect">
            <a:avLst/>
          </a:prstGeom>
          <a:noFill/>
          <a:extLst>
            <a:ext uri="{909E8E84-426E-40DD-AFC4-6F175D3DCCD1}">
              <a14:hiddenFill xmlns:a14="http://schemas.microsoft.com/office/drawing/2010/main">
                <a:solidFill>
                  <a:srgbClr val="FFFFFF"/>
                </a:solidFill>
              </a14:hiddenFill>
            </a:ext>
          </a:extLst>
        </p:spPr>
      </p:pic>
      <p:pic>
        <p:nvPicPr>
          <p:cNvPr id="64520" name="Picture 8" descr="Homme Cadeau tir à l arc humour tir a l'arc archer' Autocollant |  Spreadshirt">
            <a:extLst>
              <a:ext uri="{FF2B5EF4-FFF2-40B4-BE49-F238E27FC236}">
                <a16:creationId xmlns:a16="http://schemas.microsoft.com/office/drawing/2014/main" id="{71B0BD4C-733A-E69E-8273-9ADC982E605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015918" y="4182203"/>
            <a:ext cx="2351950" cy="235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2000"/>
                                        <p:tgtEl>
                                          <p:spTgt spid="645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fade">
                                      <p:cBhvr>
                                        <p:cTn id="17" dur="2000"/>
                                        <p:tgtEl>
                                          <p:spTgt spid="645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520"/>
                                        </p:tgtEl>
                                        <p:attrNameLst>
                                          <p:attrName>style.visibility</p:attrName>
                                        </p:attrNameLst>
                                      </p:cBhvr>
                                      <p:to>
                                        <p:strVal val="visible"/>
                                      </p:to>
                                    </p:set>
                                    <p:animEffect transition="in" filter="fade">
                                      <p:cBhvr>
                                        <p:cTn id="27" dur="2000"/>
                                        <p:tgtEl>
                                          <p:spTgt spid="645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518"/>
                                        </p:tgtEl>
                                        <p:attrNameLst>
                                          <p:attrName>style.visibility</p:attrName>
                                        </p:attrNameLst>
                                      </p:cBhvr>
                                      <p:to>
                                        <p:strVal val="visible"/>
                                      </p:to>
                                    </p:set>
                                    <p:animEffect transition="in" filter="fade">
                                      <p:cBhvr>
                                        <p:cTn id="32" dur="20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rdinateur, Clavier d’ordinateur, fournitures de bureau, tasse de café&#10;&#10;Description générée automatiquement">
            <a:extLst>
              <a:ext uri="{FF2B5EF4-FFF2-40B4-BE49-F238E27FC236}">
                <a16:creationId xmlns:a16="http://schemas.microsoft.com/office/drawing/2014/main" id="{F34FF4D2-D3C1-9494-46AF-C4B84817FE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 y="-2"/>
            <a:ext cx="12168000" cy="6851809"/>
          </a:xfrm>
          <a:prstGeom prst="rect">
            <a:avLst/>
          </a:prstGeom>
        </p:spPr>
      </p:pic>
    </p:spTree>
    <p:extLst>
      <p:ext uri="{BB962C8B-B14F-4D97-AF65-F5344CB8AC3E}">
        <p14:creationId xmlns:p14="http://schemas.microsoft.com/office/powerpoint/2010/main" val="1138475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B8B5E-9F3D-56E1-B268-13E4FA7C558F}"/>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A749B464-CDD0-DD81-FA98-3D88A17DEE3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7" name="ZoneTexte 6">
            <a:extLst>
              <a:ext uri="{FF2B5EF4-FFF2-40B4-BE49-F238E27FC236}">
                <a16:creationId xmlns:a16="http://schemas.microsoft.com/office/drawing/2014/main" id="{DB1D4545-E582-35CE-A6C2-EFBC7BEC0028}"/>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Mini-camps</a:t>
            </a:r>
          </a:p>
        </p:txBody>
      </p:sp>
      <p:pic>
        <p:nvPicPr>
          <p:cNvPr id="64514" name="Picture 2" descr="Camping Mennetou sur Cher, mobil home et bungalow jusqu'à -60%">
            <a:extLst>
              <a:ext uri="{FF2B5EF4-FFF2-40B4-BE49-F238E27FC236}">
                <a16:creationId xmlns:a16="http://schemas.microsoft.com/office/drawing/2014/main" id="{0ACBABC1-021D-0C23-4B5A-345B5899662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37729" y="1245195"/>
            <a:ext cx="4140000" cy="267307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7E4AEAB-6801-9192-2DE4-6165245732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03944" y="1245195"/>
            <a:ext cx="3575898" cy="2673072"/>
          </a:xfrm>
          <a:prstGeom prst="rect">
            <a:avLst/>
          </a:prstGeom>
        </p:spPr>
      </p:pic>
      <p:pic>
        <p:nvPicPr>
          <p:cNvPr id="64516" name="Picture 4" descr="Facebook">
            <a:extLst>
              <a:ext uri="{FF2B5EF4-FFF2-40B4-BE49-F238E27FC236}">
                <a16:creationId xmlns:a16="http://schemas.microsoft.com/office/drawing/2014/main" id="{045AF64C-4A6A-B7F6-63BD-75F2CAC3BB8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65750" y="1245195"/>
            <a:ext cx="3859516" cy="267307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B822C3FE-DBD4-236B-1495-E74E268735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6744" y="4021642"/>
            <a:ext cx="4001971" cy="2673072"/>
          </a:xfrm>
          <a:prstGeom prst="rect">
            <a:avLst/>
          </a:prstGeom>
        </p:spPr>
      </p:pic>
      <p:pic>
        <p:nvPicPr>
          <p:cNvPr id="64518" name="Picture 6" descr="Blagues de pêcheurs | Champêche">
            <a:extLst>
              <a:ext uri="{FF2B5EF4-FFF2-40B4-BE49-F238E27FC236}">
                <a16:creationId xmlns:a16="http://schemas.microsoft.com/office/drawing/2014/main" id="{4ECB4046-2908-AF39-5F3B-D05FAA083619}"/>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673072" y="4142341"/>
            <a:ext cx="3444873" cy="2431675"/>
          </a:xfrm>
          <a:prstGeom prst="rect">
            <a:avLst/>
          </a:prstGeom>
          <a:noFill/>
          <a:extLst>
            <a:ext uri="{909E8E84-426E-40DD-AFC4-6F175D3DCCD1}">
              <a14:hiddenFill xmlns:a14="http://schemas.microsoft.com/office/drawing/2010/main">
                <a:solidFill>
                  <a:srgbClr val="FFFFFF"/>
                </a:solidFill>
              </a14:hiddenFill>
            </a:ext>
          </a:extLst>
        </p:spPr>
      </p:pic>
      <p:pic>
        <p:nvPicPr>
          <p:cNvPr id="64520" name="Picture 8" descr="Homme Cadeau tir à l arc humour tir a l'arc archer' Autocollant |  Spreadshirt">
            <a:extLst>
              <a:ext uri="{FF2B5EF4-FFF2-40B4-BE49-F238E27FC236}">
                <a16:creationId xmlns:a16="http://schemas.microsoft.com/office/drawing/2014/main" id="{7B630C6F-F7DB-5C48-72E4-4B42AD9429E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015918" y="4182203"/>
            <a:ext cx="2351950" cy="2351950"/>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9D54E5BB-2568-4808-86E1-9AFFCF72C3BC}"/>
              </a:ext>
            </a:extLst>
          </p:cNvPr>
          <p:cNvSpPr/>
          <p:nvPr/>
        </p:nvSpPr>
        <p:spPr>
          <a:xfrm>
            <a:off x="34025" y="0"/>
            <a:ext cx="1360449" cy="1980794"/>
          </a:xfrm>
          <a:prstGeom prst="ellipse">
            <a:avLst/>
          </a:prstGeom>
          <a:blipFill>
            <a:blip r:embed="rId10" cstate="email">
              <a:extLst>
                <a:ext uri="{28A0092B-C50C-407E-A947-70E740481C1C}">
                  <a14:useLocalDpi xmlns:a14="http://schemas.microsoft.com/office/drawing/2010/main"/>
                </a:ext>
              </a:extLst>
            </a:blip>
            <a:stretch>
              <a:fillRect/>
            </a:stretch>
          </a:blip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06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ciel, arbre, sol&#10;&#10;Le contenu généré par l’IA peut être incorrect.">
            <a:extLst>
              <a:ext uri="{FF2B5EF4-FFF2-40B4-BE49-F238E27FC236}">
                <a16:creationId xmlns:a16="http://schemas.microsoft.com/office/drawing/2014/main" id="{7FF94561-0E9E-F062-D16E-7ECFCF60B0A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6" name="ZoneTexte 5">
            <a:extLst>
              <a:ext uri="{FF2B5EF4-FFF2-40B4-BE49-F238E27FC236}">
                <a16:creationId xmlns:a16="http://schemas.microsoft.com/office/drawing/2014/main" id="{2FC7ABB4-3FD4-44C9-8860-7267CF9E8FC5}"/>
              </a:ext>
            </a:extLst>
          </p:cNvPr>
          <p:cNvSpPr txBox="1"/>
          <p:nvPr/>
        </p:nvSpPr>
        <p:spPr>
          <a:xfrm>
            <a:off x="0" y="149089"/>
            <a:ext cx="12144000" cy="1015663"/>
          </a:xfrm>
          <a:prstGeom prst="rect">
            <a:avLst/>
          </a:prstGeom>
          <a:noFill/>
        </p:spPr>
        <p:txBody>
          <a:bodyPr wrap="square" rtlCol="0">
            <a:spAutoFit/>
          </a:bodyPr>
          <a:lstStyle/>
          <a:p>
            <a:pPr algn="ctr"/>
            <a:r>
              <a:rPr lang="fr-FR" sz="6000" dirty="0">
                <a:latin typeface="Broadway" panose="04040905080B02020502" pitchFamily="82" charset="0"/>
              </a:rPr>
              <a:t>l</a:t>
            </a:r>
          </a:p>
        </p:txBody>
      </p:sp>
      <p:pic>
        <p:nvPicPr>
          <p:cNvPr id="4" name="Image 3">
            <a:extLst>
              <a:ext uri="{FF2B5EF4-FFF2-40B4-BE49-F238E27FC236}">
                <a16:creationId xmlns:a16="http://schemas.microsoft.com/office/drawing/2014/main" id="{15D51EF9-988D-8189-4D21-80853DC89A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20000" y="227654"/>
            <a:ext cx="4752000" cy="1009650"/>
          </a:xfrm>
          <a:prstGeom prst="rect">
            <a:avLst/>
          </a:prstGeom>
        </p:spPr>
      </p:pic>
      <p:pic>
        <p:nvPicPr>
          <p:cNvPr id="65538" name="Picture 2" descr="AUBERGE DE JEUNESSE Hôtel (La Rochelle) : tarifs 2026 et 159 avis">
            <a:extLst>
              <a:ext uri="{FF2B5EF4-FFF2-40B4-BE49-F238E27FC236}">
                <a16:creationId xmlns:a16="http://schemas.microsoft.com/office/drawing/2014/main" id="{14EA8055-8A56-3978-0A2A-F57074602D1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1" y="2419954"/>
            <a:ext cx="3440322" cy="1908750"/>
          </a:xfrm>
          <a:prstGeom prst="rect">
            <a:avLst/>
          </a:prstGeom>
          <a:noFill/>
          <a:extLst>
            <a:ext uri="{909E8E84-426E-40DD-AFC4-6F175D3DCCD1}">
              <a14:hiddenFill xmlns:a14="http://schemas.microsoft.com/office/drawing/2010/main">
                <a:solidFill>
                  <a:srgbClr val="FFFFFF"/>
                </a:solidFill>
              </a14:hiddenFill>
            </a:ext>
          </a:extLst>
        </p:spPr>
      </p:pic>
      <p:pic>
        <p:nvPicPr>
          <p:cNvPr id="65544" name="Picture 8" descr="Visiter La Rochelle : activités et lieux incontournables">
            <a:extLst>
              <a:ext uri="{FF2B5EF4-FFF2-40B4-BE49-F238E27FC236}">
                <a16:creationId xmlns:a16="http://schemas.microsoft.com/office/drawing/2014/main" id="{4C518C61-1170-E8D7-9CAE-76DCC211322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39275" y="5041089"/>
            <a:ext cx="27527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5542" name="Picture 6" descr="Blason de Charente-Maritime">
            <a:extLst>
              <a:ext uri="{FF2B5EF4-FFF2-40B4-BE49-F238E27FC236}">
                <a16:creationId xmlns:a16="http://schemas.microsoft.com/office/drawing/2014/main" id="{44873BD1-D0C7-2D28-92AE-695272EF356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72536" y="178944"/>
            <a:ext cx="1633613" cy="16200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8CD4984F-1B55-C45A-10BB-DEFB4A72D0A3}"/>
              </a:ext>
            </a:extLst>
          </p:cNvPr>
          <p:cNvGrpSpPr/>
          <p:nvPr/>
        </p:nvGrpSpPr>
        <p:grpSpPr>
          <a:xfrm>
            <a:off x="10415074" y="155439"/>
            <a:ext cx="1620000" cy="1667011"/>
            <a:chOff x="10415074" y="161789"/>
            <a:chExt cx="1620000" cy="1667011"/>
          </a:xfrm>
        </p:grpSpPr>
        <p:sp>
          <p:nvSpPr>
            <p:cNvPr id="9" name="Triangle isocèle 8">
              <a:extLst>
                <a:ext uri="{FF2B5EF4-FFF2-40B4-BE49-F238E27FC236}">
                  <a16:creationId xmlns:a16="http://schemas.microsoft.com/office/drawing/2014/main" id="{94B7E960-244F-0DE8-54E4-E34551C9D997}"/>
                </a:ext>
              </a:extLst>
            </p:cNvPr>
            <p:cNvSpPr/>
            <p:nvPr/>
          </p:nvSpPr>
          <p:spPr>
            <a:xfrm rot="10800000">
              <a:off x="10706100" y="1225491"/>
              <a:ext cx="1073713" cy="603309"/>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 coins arrondis 9">
              <a:extLst>
                <a:ext uri="{FF2B5EF4-FFF2-40B4-BE49-F238E27FC236}">
                  <a16:creationId xmlns:a16="http://schemas.microsoft.com/office/drawing/2014/main" id="{78AD20A8-EBBC-971B-66EB-1970F1D67756}"/>
                </a:ext>
              </a:extLst>
            </p:cNvPr>
            <p:cNvSpPr/>
            <p:nvPr/>
          </p:nvSpPr>
          <p:spPr>
            <a:xfrm>
              <a:off x="11023600" y="174489"/>
              <a:ext cx="1011474" cy="828811"/>
            </a:xfrm>
            <a:prstGeom prst="roundRect">
              <a:avLst>
                <a:gd name="adj" fmla="val 273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 coins arrondis 6">
              <a:extLst>
                <a:ext uri="{FF2B5EF4-FFF2-40B4-BE49-F238E27FC236}">
                  <a16:creationId xmlns:a16="http://schemas.microsoft.com/office/drawing/2014/main" id="{6868D804-0BFC-48E6-2424-B34BEEF10FC9}"/>
                </a:ext>
              </a:extLst>
            </p:cNvPr>
            <p:cNvSpPr/>
            <p:nvPr/>
          </p:nvSpPr>
          <p:spPr>
            <a:xfrm>
              <a:off x="10415074" y="161789"/>
              <a:ext cx="1620000" cy="1620000"/>
            </a:xfrm>
            <a:prstGeom prst="roundRect">
              <a:avLst/>
            </a:prstGeom>
            <a:blipFill>
              <a:blip r:embed="rId8"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5546" name="Picture 10" descr="La Rochelle : ces dessins auxquels la COP 21 a échappé">
            <a:extLst>
              <a:ext uri="{FF2B5EF4-FFF2-40B4-BE49-F238E27FC236}">
                <a16:creationId xmlns:a16="http://schemas.microsoft.com/office/drawing/2014/main" id="{9D3E32D4-DDAB-AF91-CB6A-9A7F1E8DD5FE}"/>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741344" y="1952867"/>
            <a:ext cx="5450656" cy="284292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2EB0B46C-837F-0A8B-61EF-5AB77F90678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3673795" y="2723835"/>
            <a:ext cx="2986476" cy="3984129"/>
          </a:xfrm>
          <a:prstGeom prst="rect">
            <a:avLst/>
          </a:prstGeom>
        </p:spPr>
      </p:pic>
      <p:sp>
        <p:nvSpPr>
          <p:cNvPr id="17" name="Ellipse 16">
            <a:extLst>
              <a:ext uri="{FF2B5EF4-FFF2-40B4-BE49-F238E27FC236}">
                <a16:creationId xmlns:a16="http://schemas.microsoft.com/office/drawing/2014/main" id="{D4346DC6-8EFB-434F-3D24-B4BABBEFD84B}"/>
              </a:ext>
            </a:extLst>
          </p:cNvPr>
          <p:cNvSpPr/>
          <p:nvPr/>
        </p:nvSpPr>
        <p:spPr>
          <a:xfrm>
            <a:off x="776837" y="25400"/>
            <a:ext cx="1892300" cy="2413000"/>
          </a:xfrm>
          <a:prstGeom prst="ellipse">
            <a:avLst/>
          </a:prstGeom>
          <a:blipFill>
            <a:blip r:embed="rId11"/>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938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542"/>
                                        </p:tgtEl>
                                        <p:attrNameLst>
                                          <p:attrName>style.visibility</p:attrName>
                                        </p:attrNameLst>
                                      </p:cBhvr>
                                      <p:to>
                                        <p:strVal val="visible"/>
                                      </p:to>
                                    </p:set>
                                    <p:animEffect transition="in" filter="fade">
                                      <p:cBhvr>
                                        <p:cTn id="17" dur="2000"/>
                                        <p:tgtEl>
                                          <p:spTgt spid="655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538"/>
                                        </p:tgtEl>
                                        <p:attrNameLst>
                                          <p:attrName>style.visibility</p:attrName>
                                        </p:attrNameLst>
                                      </p:cBhvr>
                                      <p:to>
                                        <p:strVal val="visible"/>
                                      </p:to>
                                    </p:set>
                                    <p:animEffect transition="in" filter="fade">
                                      <p:cBhvr>
                                        <p:cTn id="27" dur="2000"/>
                                        <p:tgtEl>
                                          <p:spTgt spid="655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544"/>
                                        </p:tgtEl>
                                        <p:attrNameLst>
                                          <p:attrName>style.visibility</p:attrName>
                                        </p:attrNameLst>
                                      </p:cBhvr>
                                      <p:to>
                                        <p:strVal val="visible"/>
                                      </p:to>
                                    </p:set>
                                    <p:animEffect transition="in" filter="fade">
                                      <p:cBhvr>
                                        <p:cTn id="32" dur="2000"/>
                                        <p:tgtEl>
                                          <p:spTgt spid="655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546"/>
                                        </p:tgtEl>
                                        <p:attrNameLst>
                                          <p:attrName>style.visibility</p:attrName>
                                        </p:attrNameLst>
                                      </p:cBhvr>
                                      <p:to>
                                        <p:strVal val="visible"/>
                                      </p:to>
                                    </p:set>
                                    <p:animEffect transition="in" filter="fade">
                                      <p:cBhvr>
                                        <p:cTn id="37" dur="2000"/>
                                        <p:tgtEl>
                                          <p:spTgt spid="655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ciel, arbre, sol&#10;&#10;Le contenu généré par l’IA peut être incorrect.">
            <a:extLst>
              <a:ext uri="{FF2B5EF4-FFF2-40B4-BE49-F238E27FC236}">
                <a16:creationId xmlns:a16="http://schemas.microsoft.com/office/drawing/2014/main" id="{C3BBCD4C-B41E-5B65-98F2-79EC53BB0C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2FC7ABB4-3FD4-44C9-8860-7267CF9E8FC5}"/>
              </a:ext>
            </a:extLst>
          </p:cNvPr>
          <p:cNvSpPr txBox="1"/>
          <p:nvPr/>
        </p:nvSpPr>
        <p:spPr>
          <a:xfrm>
            <a:off x="0" y="149089"/>
            <a:ext cx="12144000" cy="1015663"/>
          </a:xfrm>
          <a:prstGeom prst="rect">
            <a:avLst/>
          </a:prstGeom>
          <a:noFill/>
        </p:spPr>
        <p:txBody>
          <a:bodyPr wrap="square" rtlCol="0">
            <a:spAutoFit/>
          </a:bodyPr>
          <a:lstStyle/>
          <a:p>
            <a:pPr algn="r"/>
            <a:r>
              <a:rPr lang="fr-FR" sz="6000" dirty="0">
                <a:solidFill>
                  <a:srgbClr val="0070C0"/>
                </a:solidFill>
                <a:latin typeface="Broadway" panose="04040905080B02020502" pitchFamily="82" charset="0"/>
              </a:rPr>
              <a:t>La bibliothèque municipale</a:t>
            </a:r>
          </a:p>
        </p:txBody>
      </p:sp>
      <p:pic>
        <p:nvPicPr>
          <p:cNvPr id="17412" name="Picture 4">
            <a:extLst>
              <a:ext uri="{FF2B5EF4-FFF2-40B4-BE49-F238E27FC236}">
                <a16:creationId xmlns:a16="http://schemas.microsoft.com/office/drawing/2014/main" id="{2F360A10-9C46-9AD6-E021-D4F225A892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712" y="5481570"/>
            <a:ext cx="1188000" cy="1188000"/>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2" descr="36 idées de Library | humour, bibliothécaire, humour bibliothèque">
            <a:extLst>
              <a:ext uri="{FF2B5EF4-FFF2-40B4-BE49-F238E27FC236}">
                <a16:creationId xmlns:a16="http://schemas.microsoft.com/office/drawing/2014/main" id="{3979F23B-D34E-7CFB-A9F3-C5F27F2857E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421" b="9765"/>
          <a:stretch/>
        </p:blipFill>
        <p:spPr bwMode="auto">
          <a:xfrm>
            <a:off x="2781300" y="1043939"/>
            <a:ext cx="6575222" cy="567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2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20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86"/>
                                        </p:tgtEl>
                                        <p:attrNameLst>
                                          <p:attrName>style.visibility</p:attrName>
                                        </p:attrNameLst>
                                      </p:cBhvr>
                                      <p:to>
                                        <p:strVal val="visible"/>
                                      </p:to>
                                    </p:set>
                                    <p:animEffect transition="in" filter="fade">
                                      <p:cBhvr>
                                        <p:cTn id="12" dur="2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93D29-BDFE-6A79-BAAC-1243D751E903}"/>
            </a:ext>
          </a:extLst>
        </p:cNvPr>
        <p:cNvGrpSpPr/>
        <p:nvPr/>
      </p:nvGrpSpPr>
      <p:grpSpPr>
        <a:xfrm>
          <a:off x="0" y="0"/>
          <a:ext cx="0" cy="0"/>
          <a:chOff x="0" y="0"/>
          <a:chExt cx="0" cy="0"/>
        </a:xfrm>
      </p:grpSpPr>
      <p:pic>
        <p:nvPicPr>
          <p:cNvPr id="3" name="Image 2" descr="Une image contenant plein air, ciel, arbre, sol&#10;&#10;Le contenu généré par l’IA peut être incorrect.">
            <a:extLst>
              <a:ext uri="{FF2B5EF4-FFF2-40B4-BE49-F238E27FC236}">
                <a16:creationId xmlns:a16="http://schemas.microsoft.com/office/drawing/2014/main" id="{C1AD6933-3ACA-669C-F754-4B893C36970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B24B9552-A6F3-65AA-091E-FCAF22EB44E7}"/>
              </a:ext>
            </a:extLst>
          </p:cNvPr>
          <p:cNvSpPr txBox="1"/>
          <p:nvPr/>
        </p:nvSpPr>
        <p:spPr>
          <a:xfrm>
            <a:off x="0" y="149089"/>
            <a:ext cx="12144000" cy="1015663"/>
          </a:xfrm>
          <a:prstGeom prst="rect">
            <a:avLst/>
          </a:prstGeom>
          <a:noFill/>
        </p:spPr>
        <p:txBody>
          <a:bodyPr wrap="square" rtlCol="0">
            <a:spAutoFit/>
          </a:bodyPr>
          <a:lstStyle/>
          <a:p>
            <a:pPr algn="r"/>
            <a:r>
              <a:rPr lang="fr-FR" sz="6000" dirty="0">
                <a:solidFill>
                  <a:srgbClr val="0070C0"/>
                </a:solidFill>
                <a:latin typeface="Broadway" panose="04040905080B02020502" pitchFamily="82" charset="0"/>
              </a:rPr>
              <a:t>La bibliothèque municipale</a:t>
            </a:r>
          </a:p>
        </p:txBody>
      </p:sp>
      <p:pic>
        <p:nvPicPr>
          <p:cNvPr id="17412" name="Picture 4">
            <a:extLst>
              <a:ext uri="{FF2B5EF4-FFF2-40B4-BE49-F238E27FC236}">
                <a16:creationId xmlns:a16="http://schemas.microsoft.com/office/drawing/2014/main" id="{707AAB9E-0EF8-2C98-6D89-E0738CD438B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712" y="5481570"/>
            <a:ext cx="1188000" cy="1188000"/>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2" descr="36 idées de Library | humour, bibliothécaire, humour bibliothèque">
            <a:extLst>
              <a:ext uri="{FF2B5EF4-FFF2-40B4-BE49-F238E27FC236}">
                <a16:creationId xmlns:a16="http://schemas.microsoft.com/office/drawing/2014/main" id="{E5CBD13E-7997-4E48-32B6-251312B7976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421" b="9765"/>
          <a:stretch/>
        </p:blipFill>
        <p:spPr bwMode="auto">
          <a:xfrm>
            <a:off x="2781300" y="1043939"/>
            <a:ext cx="6575222" cy="5677671"/>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9DCD3BFF-E311-26AB-40B8-5881EFFFF3D5}"/>
              </a:ext>
            </a:extLst>
          </p:cNvPr>
          <p:cNvSpPr>
            <a:spLocks noChangeAspect="1"/>
          </p:cNvSpPr>
          <p:nvPr/>
        </p:nvSpPr>
        <p:spPr>
          <a:xfrm>
            <a:off x="10553117" y="5355570"/>
            <a:ext cx="1440000" cy="1440000"/>
          </a:xfrm>
          <a:prstGeom prst="ellipse">
            <a:avLst/>
          </a:prstGeom>
          <a:blipFill>
            <a:blip r:embed="rId6"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9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plein air, ciel, arbre, sol&#10;&#10;Le contenu généré par l’IA peut être incorrect.">
            <a:extLst>
              <a:ext uri="{FF2B5EF4-FFF2-40B4-BE49-F238E27FC236}">
                <a16:creationId xmlns:a16="http://schemas.microsoft.com/office/drawing/2014/main" id="{494C17FD-218E-B71C-CE95-BFD34FC9A90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7" name="ZoneTexte 6">
            <a:extLst>
              <a:ext uri="{FF2B5EF4-FFF2-40B4-BE49-F238E27FC236}">
                <a16:creationId xmlns:a16="http://schemas.microsoft.com/office/drawing/2014/main" id="{6B523C3F-1C0F-AA47-258E-DD177AC31FB5}"/>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vie dans la commune</a:t>
            </a:r>
          </a:p>
        </p:txBody>
      </p:sp>
      <p:grpSp>
        <p:nvGrpSpPr>
          <p:cNvPr id="10" name="Groupe 9">
            <a:extLst>
              <a:ext uri="{FF2B5EF4-FFF2-40B4-BE49-F238E27FC236}">
                <a16:creationId xmlns:a16="http://schemas.microsoft.com/office/drawing/2014/main" id="{4671B322-B184-633C-639D-C9D7E43B7D36}"/>
              </a:ext>
            </a:extLst>
          </p:cNvPr>
          <p:cNvGrpSpPr/>
          <p:nvPr/>
        </p:nvGrpSpPr>
        <p:grpSpPr>
          <a:xfrm>
            <a:off x="2935519" y="2326643"/>
            <a:ext cx="2053040" cy="2636705"/>
            <a:chOff x="3518704" y="2393989"/>
            <a:chExt cx="2053040" cy="2636705"/>
          </a:xfrm>
        </p:grpSpPr>
        <p:sp>
          <p:nvSpPr>
            <p:cNvPr id="11" name="Rectangle 10">
              <a:extLst>
                <a:ext uri="{FF2B5EF4-FFF2-40B4-BE49-F238E27FC236}">
                  <a16:creationId xmlns:a16="http://schemas.microsoft.com/office/drawing/2014/main" id="{12EFDA72-B224-B6EE-D4BF-408EC904411A}"/>
                </a:ext>
              </a:extLst>
            </p:cNvPr>
            <p:cNvSpPr/>
            <p:nvPr/>
          </p:nvSpPr>
          <p:spPr>
            <a:xfrm>
              <a:off x="3518704" y="2430683"/>
              <a:ext cx="2025569" cy="11574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4B516BA-9CC2-6769-8C4A-A239D9453AF9}"/>
                </a:ext>
              </a:extLst>
            </p:cNvPr>
            <p:cNvSpPr/>
            <p:nvPr/>
          </p:nvSpPr>
          <p:spPr>
            <a:xfrm>
              <a:off x="4209808" y="3136739"/>
              <a:ext cx="643359" cy="14931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 12" descr="Une image contenant texte, Emblème, affiche, écusson&#10;&#10;Le contenu généré par l’IA peut être incorrect.">
              <a:extLst>
                <a:ext uri="{FF2B5EF4-FFF2-40B4-BE49-F238E27FC236}">
                  <a16:creationId xmlns:a16="http://schemas.microsoft.com/office/drawing/2014/main" id="{19D00C74-70F3-DB6B-22CB-09C5FB25A8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3488" y="2393989"/>
              <a:ext cx="2048256" cy="2636705"/>
            </a:xfrm>
            <a:prstGeom prst="rect">
              <a:avLst/>
            </a:prstGeom>
          </p:spPr>
        </p:pic>
      </p:grpSp>
      <p:pic>
        <p:nvPicPr>
          <p:cNvPr id="5126" name="Picture 6" descr="La dernière - Radio Nova">
            <a:extLst>
              <a:ext uri="{FF2B5EF4-FFF2-40B4-BE49-F238E27FC236}">
                <a16:creationId xmlns:a16="http://schemas.microsoft.com/office/drawing/2014/main" id="{CD90F3A1-A2B3-9B5E-B218-459B16182E8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19743" y="1788950"/>
            <a:ext cx="3712090" cy="371209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a:extLst>
              <a:ext uri="{FF2B5EF4-FFF2-40B4-BE49-F238E27FC236}">
                <a16:creationId xmlns:a16="http://schemas.microsoft.com/office/drawing/2014/main" id="{87BAA181-C7D1-B836-DA15-EEDEEB712D0A}"/>
              </a:ext>
            </a:extLst>
          </p:cNvPr>
          <p:cNvGrpSpPr/>
          <p:nvPr/>
        </p:nvGrpSpPr>
        <p:grpSpPr>
          <a:xfrm>
            <a:off x="1496934" y="1271238"/>
            <a:ext cx="9180000" cy="5004000"/>
            <a:chOff x="1062038" y="0"/>
            <a:chExt cx="9180000" cy="5004000"/>
          </a:xfrm>
        </p:grpSpPr>
        <p:pic>
          <p:nvPicPr>
            <p:cNvPr id="6146" name="Picture 2" descr="Travaux de transformation, d'agrandissement et d'amélioration des parties  communes | CondoLegal.com">
              <a:extLst>
                <a:ext uri="{FF2B5EF4-FFF2-40B4-BE49-F238E27FC236}">
                  <a16:creationId xmlns:a16="http://schemas.microsoft.com/office/drawing/2014/main" id="{753AF535-676F-3503-065F-746CCFBB4C2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62038" y="0"/>
              <a:ext cx="9180000" cy="5004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ED7F330-1A64-03AD-900D-A81D87087992}"/>
                </a:ext>
              </a:extLst>
            </p:cNvPr>
            <p:cNvSpPr txBox="1"/>
            <p:nvPr/>
          </p:nvSpPr>
          <p:spPr>
            <a:xfrm>
              <a:off x="7672036" y="244928"/>
              <a:ext cx="2074129" cy="461665"/>
            </a:xfrm>
            <a:prstGeom prst="rect">
              <a:avLst/>
            </a:prstGeom>
            <a:solidFill>
              <a:schemeClr val="bg1"/>
            </a:solidFill>
          </p:spPr>
          <p:txBody>
            <a:bodyPr wrap="square" rtlCol="0">
              <a:spAutoFit/>
            </a:bodyPr>
            <a:lstStyle/>
            <a:p>
              <a:r>
                <a:rPr lang="en-GB" sz="2400" i="1" dirty="0">
                  <a:latin typeface="Dreaming Outloud Pro" panose="03050502040302030504" pitchFamily="66" charset="0"/>
                  <a:cs typeface="Dreaming Outloud Pro" panose="03050502040302030504" pitchFamily="66" charset="0"/>
                </a:rPr>
                <a:t>HABITANTS</a:t>
              </a:r>
            </a:p>
          </p:txBody>
        </p:sp>
      </p:grpSp>
    </p:spTree>
    <p:extLst>
      <p:ext uri="{BB962C8B-B14F-4D97-AF65-F5344CB8AC3E}">
        <p14:creationId xmlns:p14="http://schemas.microsoft.com/office/powerpoint/2010/main" val="9940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fade">
                                      <p:cBhvr>
                                        <p:cTn id="11" dur="2000"/>
                                        <p:tgtEl>
                                          <p:spTgt spid="51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4BF1E-F8D1-8968-81F1-4E1F386276CC}"/>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B6ACB64D-5813-E138-2D14-C1E15089C2C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C78835F0-4BE9-8D63-43C7-F277696FB501}"/>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vie dans la commune</a:t>
            </a:r>
          </a:p>
        </p:txBody>
      </p:sp>
      <p:pic>
        <p:nvPicPr>
          <p:cNvPr id="3" name="Image 2">
            <a:extLst>
              <a:ext uri="{FF2B5EF4-FFF2-40B4-BE49-F238E27FC236}">
                <a16:creationId xmlns:a16="http://schemas.microsoft.com/office/drawing/2014/main" id="{5BF459E8-7648-9E91-5862-74014F07967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524000" y="1257085"/>
            <a:ext cx="9144000" cy="5328000"/>
          </a:xfrm>
          <a:prstGeom prst="rect">
            <a:avLst/>
          </a:prstGeom>
        </p:spPr>
      </p:pic>
    </p:spTree>
    <p:extLst>
      <p:ext uri="{BB962C8B-B14F-4D97-AF65-F5344CB8AC3E}">
        <p14:creationId xmlns:p14="http://schemas.microsoft.com/office/powerpoint/2010/main" val="280042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C49FF-7E61-5452-30A9-13C07259A1C9}"/>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D402B27D-E3AF-E946-94AD-CA1B7F8C2C1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9D2A2CE3-0591-2083-1F14-BC4172E94511}"/>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vie dans la commune</a:t>
            </a:r>
          </a:p>
        </p:txBody>
      </p:sp>
      <p:pic>
        <p:nvPicPr>
          <p:cNvPr id="4" name="Image 3">
            <a:extLst>
              <a:ext uri="{FF2B5EF4-FFF2-40B4-BE49-F238E27FC236}">
                <a16:creationId xmlns:a16="http://schemas.microsoft.com/office/drawing/2014/main" id="{452A00AF-7DA5-BD4D-B3B9-156172C91F30}"/>
              </a:ext>
            </a:extLst>
          </p:cNvPr>
          <p:cNvPicPr>
            <a:picLocks noChangeAspect="1"/>
          </p:cNvPicPr>
          <p:nvPr/>
        </p:nvPicPr>
        <p:blipFill>
          <a:blip r:embed="rId4" cstate="email">
            <a:extLst>
              <a:ext uri="{28A0092B-C50C-407E-A947-70E740481C1C}">
                <a14:useLocalDpi xmlns:a14="http://schemas.microsoft.com/office/drawing/2010/main"/>
              </a:ext>
            </a:extLst>
          </a:blip>
          <a:srcRect t="-1" r="-305" b="-89"/>
          <a:stretch/>
        </p:blipFill>
        <p:spPr>
          <a:xfrm rot="5400000">
            <a:off x="3310497" y="1479035"/>
            <a:ext cx="5571006" cy="4888747"/>
          </a:xfrm>
          <a:prstGeom prst="rect">
            <a:avLst/>
          </a:prstGeom>
          <a:ln w="25400">
            <a:solidFill>
              <a:schemeClr val="bg1"/>
            </a:solidFill>
          </a:ln>
        </p:spPr>
      </p:pic>
    </p:spTree>
    <p:extLst>
      <p:ext uri="{BB962C8B-B14F-4D97-AF65-F5344CB8AC3E}">
        <p14:creationId xmlns:p14="http://schemas.microsoft.com/office/powerpoint/2010/main" val="9874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15E3-912D-C6B4-E442-4A2F1CDC21BF}"/>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A3CB41B9-D968-A369-884F-207449DACD5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4E5E85FD-D93F-4B13-BB1E-F4C8825636B6}"/>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vie dans la commune</a:t>
            </a:r>
          </a:p>
        </p:txBody>
      </p:sp>
      <p:pic>
        <p:nvPicPr>
          <p:cNvPr id="3" name="Image 2">
            <a:extLst>
              <a:ext uri="{FF2B5EF4-FFF2-40B4-BE49-F238E27FC236}">
                <a16:creationId xmlns:a16="http://schemas.microsoft.com/office/drawing/2014/main" id="{963D7765-9457-AE98-1743-157C05B52C0C}"/>
              </a:ext>
            </a:extLst>
          </p:cNvPr>
          <p:cNvPicPr>
            <a:picLocks noChangeAspect="1"/>
          </p:cNvPicPr>
          <p:nvPr/>
        </p:nvPicPr>
        <p:blipFill>
          <a:blip r:embed="rId4" cstate="email">
            <a:extLst>
              <a:ext uri="{28A0092B-C50C-407E-A947-70E740481C1C}">
                <a14:useLocalDpi xmlns:a14="http://schemas.microsoft.com/office/drawing/2010/main"/>
              </a:ext>
            </a:extLst>
          </a:blip>
          <a:srcRect r="-357" b="-88"/>
          <a:stretch/>
        </p:blipFill>
        <p:spPr>
          <a:xfrm rot="4558032">
            <a:off x="1256322" y="1856612"/>
            <a:ext cx="3094453" cy="3139027"/>
          </a:xfrm>
          <a:prstGeom prst="rect">
            <a:avLst/>
          </a:prstGeom>
          <a:ln w="127000">
            <a:solidFill>
              <a:schemeClr val="bg1"/>
            </a:solidFill>
          </a:ln>
        </p:spPr>
      </p:pic>
      <p:pic>
        <p:nvPicPr>
          <p:cNvPr id="6" name="Image 5">
            <a:extLst>
              <a:ext uri="{FF2B5EF4-FFF2-40B4-BE49-F238E27FC236}">
                <a16:creationId xmlns:a16="http://schemas.microsoft.com/office/drawing/2014/main" id="{7C9CDD6E-3E07-82B7-9FE2-03346D18CDC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750076">
            <a:off x="5068593" y="3531086"/>
            <a:ext cx="6196236" cy="2253853"/>
          </a:xfrm>
          <a:prstGeom prst="rect">
            <a:avLst/>
          </a:prstGeom>
          <a:ln w="127000">
            <a:solidFill>
              <a:schemeClr val="bg1"/>
            </a:solidFill>
          </a:ln>
        </p:spPr>
      </p:pic>
    </p:spTree>
    <p:extLst>
      <p:ext uri="{BB962C8B-B14F-4D97-AF65-F5344CB8AC3E}">
        <p14:creationId xmlns:p14="http://schemas.microsoft.com/office/powerpoint/2010/main" val="3647849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D959A-C9B9-E561-E766-44C4644CDD53}"/>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AEB282F9-FB7A-C74D-83F9-123CB1DE5E2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99110C41-160A-123D-2351-ECF03ACB81F5}"/>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vie dans la commune</a:t>
            </a:r>
          </a:p>
        </p:txBody>
      </p:sp>
      <p:pic>
        <p:nvPicPr>
          <p:cNvPr id="4" name="Espace réservé du contenu 3">
            <a:extLst>
              <a:ext uri="{FF2B5EF4-FFF2-40B4-BE49-F238E27FC236}">
                <a16:creationId xmlns:a16="http://schemas.microsoft.com/office/drawing/2014/main" id="{9C26809B-DA46-F9CA-1B37-7BBF3F19C702}"/>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r="-624"/>
          <a:stretch/>
        </p:blipFill>
        <p:spPr>
          <a:xfrm rot="759727">
            <a:off x="7513861" y="1821280"/>
            <a:ext cx="4122572" cy="2021429"/>
          </a:xfrm>
          <a:prstGeom prst="rect">
            <a:avLst/>
          </a:prstGeom>
          <a:ln w="127000">
            <a:solidFill>
              <a:schemeClr val="bg1"/>
            </a:solidFill>
          </a:ln>
        </p:spPr>
      </p:pic>
      <p:pic>
        <p:nvPicPr>
          <p:cNvPr id="7" name="Image 6">
            <a:extLst>
              <a:ext uri="{FF2B5EF4-FFF2-40B4-BE49-F238E27FC236}">
                <a16:creationId xmlns:a16="http://schemas.microsoft.com/office/drawing/2014/main" id="{090C985A-F9B0-F7DA-8E5A-EC7A41D9772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20684438">
            <a:off x="553987" y="1815565"/>
            <a:ext cx="4466799" cy="2653586"/>
          </a:xfrm>
          <a:prstGeom prst="rect">
            <a:avLst/>
          </a:prstGeom>
          <a:ln w="127000">
            <a:solidFill>
              <a:schemeClr val="bg1"/>
            </a:solidFill>
          </a:ln>
        </p:spPr>
      </p:pic>
      <p:pic>
        <p:nvPicPr>
          <p:cNvPr id="8" name="Espace réservé du contenu 3">
            <a:extLst>
              <a:ext uri="{FF2B5EF4-FFF2-40B4-BE49-F238E27FC236}">
                <a16:creationId xmlns:a16="http://schemas.microsoft.com/office/drawing/2014/main" id="{927360FC-0A49-69ED-63AA-E72BE11C48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3358535" y="3836729"/>
            <a:ext cx="3176750" cy="2381804"/>
          </a:xfrm>
          <a:prstGeom prst="rect">
            <a:avLst/>
          </a:prstGeom>
          <a:ln w="127000">
            <a:solidFill>
              <a:schemeClr val="bg1"/>
            </a:solidFill>
          </a:ln>
        </p:spPr>
      </p:pic>
      <p:pic>
        <p:nvPicPr>
          <p:cNvPr id="9" name="Image 8">
            <a:extLst>
              <a:ext uri="{FF2B5EF4-FFF2-40B4-BE49-F238E27FC236}">
                <a16:creationId xmlns:a16="http://schemas.microsoft.com/office/drawing/2014/main" id="{1AE1FAB6-31E6-056B-A545-7BF6A00B3B1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21147652">
            <a:off x="6171328" y="3695470"/>
            <a:ext cx="5573921" cy="2629421"/>
          </a:xfrm>
          <a:prstGeom prst="rect">
            <a:avLst/>
          </a:prstGeom>
          <a:ln w="127000">
            <a:solidFill>
              <a:schemeClr val="bg1"/>
            </a:solidFill>
          </a:ln>
        </p:spPr>
      </p:pic>
    </p:spTree>
    <p:extLst>
      <p:ext uri="{BB962C8B-B14F-4D97-AF65-F5344CB8AC3E}">
        <p14:creationId xmlns:p14="http://schemas.microsoft.com/office/powerpoint/2010/main" val="219603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CBFD77AA-6D59-AB39-1CDF-033079389C3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742FAD89-2ABE-48D7-4F06-4318D3BB11C9}"/>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vie dans la commune</a:t>
            </a:r>
          </a:p>
        </p:txBody>
      </p:sp>
      <p:pic>
        <p:nvPicPr>
          <p:cNvPr id="6" name="Image 5">
            <a:extLst>
              <a:ext uri="{FF2B5EF4-FFF2-40B4-BE49-F238E27FC236}">
                <a16:creationId xmlns:a16="http://schemas.microsoft.com/office/drawing/2014/main" id="{FA91E8DF-EC8E-2962-6B89-F9E58A4E0CE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758578" y="1380542"/>
            <a:ext cx="8674845" cy="5328369"/>
          </a:xfrm>
          <a:prstGeom prst="rect">
            <a:avLst/>
          </a:prstGeom>
        </p:spPr>
      </p:pic>
    </p:spTree>
    <p:extLst>
      <p:ext uri="{BB962C8B-B14F-4D97-AF65-F5344CB8AC3E}">
        <p14:creationId xmlns:p14="http://schemas.microsoft.com/office/powerpoint/2010/main" val="341634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5D3F6CB-EC06-011C-9B83-4050D6C49193}"/>
              </a:ext>
            </a:extLst>
          </p:cNvPr>
          <p:cNvPicPr>
            <a:picLocks noChangeAspect="1"/>
          </p:cNvPicPr>
          <p:nvPr/>
        </p:nvPicPr>
        <p:blipFill>
          <a:blip r:embed="rId3"/>
          <a:stretch>
            <a:fillRect/>
          </a:stretch>
        </p:blipFill>
        <p:spPr>
          <a:xfrm>
            <a:off x="198" y="0"/>
            <a:ext cx="12204000" cy="6858000"/>
          </a:xfrm>
          <a:prstGeom prst="rect">
            <a:avLst/>
          </a:prstGeom>
        </p:spPr>
      </p:pic>
      <p:pic>
        <p:nvPicPr>
          <p:cNvPr id="3" name="Image 2">
            <a:extLst>
              <a:ext uri="{FF2B5EF4-FFF2-40B4-BE49-F238E27FC236}">
                <a16:creationId xmlns:a16="http://schemas.microsoft.com/office/drawing/2014/main" id="{9E223CA2-DCC6-D03D-5609-F04138D3B45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468100" y="6132630"/>
            <a:ext cx="510540" cy="510540"/>
          </a:xfrm>
          <a:prstGeom prst="rect">
            <a:avLst/>
          </a:prstGeom>
        </p:spPr>
      </p:pic>
    </p:spTree>
    <p:extLst>
      <p:ext uri="{BB962C8B-B14F-4D97-AF65-F5344CB8AC3E}">
        <p14:creationId xmlns:p14="http://schemas.microsoft.com/office/powerpoint/2010/main" val="109294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30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37649D6-8B90-4B2B-940C-CA9890454207}"/>
              </a:ext>
            </a:extLst>
          </p:cNvPr>
          <p:cNvSpPr txBox="1"/>
          <p:nvPr/>
        </p:nvSpPr>
        <p:spPr>
          <a:xfrm>
            <a:off x="4713829" y="299124"/>
            <a:ext cx="2815194" cy="1107996"/>
          </a:xfrm>
          <a:prstGeom prst="rect">
            <a:avLst/>
          </a:prstGeom>
          <a:noFill/>
        </p:spPr>
        <p:txBody>
          <a:bodyPr wrap="none" rtlCol="0">
            <a:spAutoFit/>
          </a:bodyPr>
          <a:lstStyle/>
          <a:p>
            <a:pPr algn="ctr"/>
            <a:r>
              <a:rPr lang="fr-FR" sz="6600" dirty="0">
                <a:latin typeface="Algerian" panose="04020705040A02060702" pitchFamily="82" charset="0"/>
              </a:rPr>
              <a:t>Voirie</a:t>
            </a:r>
          </a:p>
        </p:txBody>
      </p:sp>
      <p:pic>
        <p:nvPicPr>
          <p:cNvPr id="48130" name="Picture 2" descr="🗣Eaux pluviales et voirie : ennemis irréconciliables, vraiment ? | idealCO">
            <a:extLst>
              <a:ext uri="{FF2B5EF4-FFF2-40B4-BE49-F238E27FC236}">
                <a16:creationId xmlns:a16="http://schemas.microsoft.com/office/drawing/2014/main" id="{9A333637-0261-020D-AD2C-A6BACF95F49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700"/>
            <a:ext cx="12286167" cy="791480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472E8E9-37F1-7E03-4170-CE621074D6A6}"/>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voirie</a:t>
            </a:r>
          </a:p>
        </p:txBody>
      </p:sp>
    </p:spTree>
    <p:extLst>
      <p:ext uri="{BB962C8B-B14F-4D97-AF65-F5344CB8AC3E}">
        <p14:creationId xmlns:p14="http://schemas.microsoft.com/office/powerpoint/2010/main" val="730688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ciel, arbre, sol&#10;&#10;Le contenu généré par l’IA peut être incorrect.">
            <a:extLst>
              <a:ext uri="{FF2B5EF4-FFF2-40B4-BE49-F238E27FC236}">
                <a16:creationId xmlns:a16="http://schemas.microsoft.com/office/drawing/2014/main" id="{4F2E71D8-C32F-1112-0FAB-69C0BFB2D0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742FAD89-2ABE-48D7-4F06-4318D3BB11C9}"/>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voirie</a:t>
            </a:r>
          </a:p>
        </p:txBody>
      </p:sp>
      <p:sp>
        <p:nvSpPr>
          <p:cNvPr id="2" name="ZoneTexte 1">
            <a:extLst>
              <a:ext uri="{FF2B5EF4-FFF2-40B4-BE49-F238E27FC236}">
                <a16:creationId xmlns:a16="http://schemas.microsoft.com/office/drawing/2014/main" id="{F5190AA8-7453-B304-7D5A-E765B13D07AC}"/>
              </a:ext>
            </a:extLst>
          </p:cNvPr>
          <p:cNvSpPr txBox="1"/>
          <p:nvPr/>
        </p:nvSpPr>
        <p:spPr>
          <a:xfrm>
            <a:off x="38100" y="1126989"/>
            <a:ext cx="12144000" cy="830997"/>
          </a:xfrm>
          <a:prstGeom prst="rect">
            <a:avLst/>
          </a:prstGeom>
          <a:noFill/>
        </p:spPr>
        <p:txBody>
          <a:bodyPr wrap="square" rtlCol="0">
            <a:spAutoFit/>
          </a:bodyPr>
          <a:lstStyle/>
          <a:p>
            <a:pPr algn="ctr"/>
            <a:r>
              <a:rPr lang="fr-FR" sz="4800" dirty="0">
                <a:solidFill>
                  <a:schemeClr val="bg1"/>
                </a:solidFill>
                <a:latin typeface="Broadway" panose="04040905080B02020502" pitchFamily="82" charset="0"/>
              </a:rPr>
              <a:t>Aménagement de la rue des Tilleuls</a:t>
            </a:r>
          </a:p>
        </p:txBody>
      </p:sp>
      <p:pic>
        <p:nvPicPr>
          <p:cNvPr id="8" name="Espace réservé du contenu 3">
            <a:extLst>
              <a:ext uri="{FF2B5EF4-FFF2-40B4-BE49-F238E27FC236}">
                <a16:creationId xmlns:a16="http://schemas.microsoft.com/office/drawing/2014/main" id="{6557074A-CF2A-BB00-B4A4-6EB77F74BC4C}"/>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384361" y="1981331"/>
            <a:ext cx="9423279" cy="4351338"/>
          </a:xfrm>
        </p:spPr>
      </p:pic>
    </p:spTree>
    <p:extLst>
      <p:ext uri="{BB962C8B-B14F-4D97-AF65-F5344CB8AC3E}">
        <p14:creationId xmlns:p14="http://schemas.microsoft.com/office/powerpoint/2010/main" val="42070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0796252D-F8D8-0415-5A6B-86DB0FBC2D9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742FAD89-2ABE-48D7-4F06-4318D3BB11C9}"/>
              </a:ext>
            </a:extLst>
          </p:cNvPr>
          <p:cNvSpPr txBox="1"/>
          <p:nvPr/>
        </p:nvSpPr>
        <p:spPr>
          <a:xfrm>
            <a:off x="0" y="149089"/>
            <a:ext cx="12144000" cy="1846659"/>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voirie</a:t>
            </a:r>
          </a:p>
          <a:p>
            <a:pPr algn="ctr"/>
            <a:r>
              <a:rPr lang="fr-FR" sz="4800" dirty="0">
                <a:solidFill>
                  <a:schemeClr val="bg1"/>
                </a:solidFill>
                <a:latin typeface="Broadway" panose="04040905080B02020502" pitchFamily="82" charset="0"/>
              </a:rPr>
              <a:t>Aménagement de la rue des Tilleuls</a:t>
            </a:r>
          </a:p>
        </p:txBody>
      </p:sp>
      <p:pic>
        <p:nvPicPr>
          <p:cNvPr id="3" name="Image 2">
            <a:extLst>
              <a:ext uri="{FF2B5EF4-FFF2-40B4-BE49-F238E27FC236}">
                <a16:creationId xmlns:a16="http://schemas.microsoft.com/office/drawing/2014/main" id="{45570270-D4F0-8224-45AC-1334329B0D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981331"/>
            <a:ext cx="12192000" cy="4260841"/>
          </a:xfrm>
          <a:prstGeom prst="rect">
            <a:avLst/>
          </a:prstGeom>
        </p:spPr>
      </p:pic>
      <p:sp>
        <p:nvSpPr>
          <p:cNvPr id="11" name="Flèche : bas 10">
            <a:extLst>
              <a:ext uri="{FF2B5EF4-FFF2-40B4-BE49-F238E27FC236}">
                <a16:creationId xmlns:a16="http://schemas.microsoft.com/office/drawing/2014/main" id="{C8DCA185-0699-4F0F-E8A6-7C3561399E60}"/>
              </a:ext>
            </a:extLst>
          </p:cNvPr>
          <p:cNvSpPr/>
          <p:nvPr/>
        </p:nvSpPr>
        <p:spPr>
          <a:xfrm rot="808366">
            <a:off x="1482653" y="2800760"/>
            <a:ext cx="419100" cy="749300"/>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èche : bas 15">
            <a:extLst>
              <a:ext uri="{FF2B5EF4-FFF2-40B4-BE49-F238E27FC236}">
                <a16:creationId xmlns:a16="http://schemas.microsoft.com/office/drawing/2014/main" id="{7C301E3A-73E9-1CB0-E450-49D180B33648}"/>
              </a:ext>
            </a:extLst>
          </p:cNvPr>
          <p:cNvSpPr/>
          <p:nvPr/>
        </p:nvSpPr>
        <p:spPr>
          <a:xfrm rot="11643289">
            <a:off x="4478302" y="3981453"/>
            <a:ext cx="419100" cy="749300"/>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667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lein air, ciel, arbre, sol&#10;&#10;Le contenu généré par l’IA peut être incorrect.">
            <a:extLst>
              <a:ext uri="{FF2B5EF4-FFF2-40B4-BE49-F238E27FC236}">
                <a16:creationId xmlns:a16="http://schemas.microsoft.com/office/drawing/2014/main" id="{54F19C7D-42DD-C5ED-0AA1-E4EEBE7FABA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742FAD89-2ABE-48D7-4F06-4318D3BB11C9}"/>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voirie</a:t>
            </a:r>
          </a:p>
        </p:txBody>
      </p:sp>
      <p:pic>
        <p:nvPicPr>
          <p:cNvPr id="3" name="Image 2">
            <a:extLst>
              <a:ext uri="{FF2B5EF4-FFF2-40B4-BE49-F238E27FC236}">
                <a16:creationId xmlns:a16="http://schemas.microsoft.com/office/drawing/2014/main" id="{45570270-D4F0-8224-45AC-1334329B0D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981331"/>
            <a:ext cx="12192000" cy="4260841"/>
          </a:xfrm>
          <a:prstGeom prst="rect">
            <a:avLst/>
          </a:prstGeom>
        </p:spPr>
      </p:pic>
      <p:sp>
        <p:nvSpPr>
          <p:cNvPr id="2" name="ZoneTexte 1">
            <a:extLst>
              <a:ext uri="{FF2B5EF4-FFF2-40B4-BE49-F238E27FC236}">
                <a16:creationId xmlns:a16="http://schemas.microsoft.com/office/drawing/2014/main" id="{F5190AA8-7453-B304-7D5A-E765B13D07AC}"/>
              </a:ext>
            </a:extLst>
          </p:cNvPr>
          <p:cNvSpPr txBox="1"/>
          <p:nvPr/>
        </p:nvSpPr>
        <p:spPr>
          <a:xfrm>
            <a:off x="38100" y="1126989"/>
            <a:ext cx="12144000" cy="830997"/>
          </a:xfrm>
          <a:prstGeom prst="rect">
            <a:avLst/>
          </a:prstGeom>
          <a:noFill/>
        </p:spPr>
        <p:txBody>
          <a:bodyPr wrap="square" rtlCol="0">
            <a:spAutoFit/>
          </a:bodyPr>
          <a:lstStyle/>
          <a:p>
            <a:pPr algn="ctr"/>
            <a:r>
              <a:rPr lang="fr-FR" sz="4800" dirty="0">
                <a:solidFill>
                  <a:schemeClr val="bg1"/>
                </a:solidFill>
                <a:latin typeface="Broadway" panose="04040905080B02020502" pitchFamily="82" charset="0"/>
              </a:rPr>
              <a:t>Aménagement de la rue des Tilleuls</a:t>
            </a:r>
          </a:p>
        </p:txBody>
      </p:sp>
      <p:sp>
        <p:nvSpPr>
          <p:cNvPr id="6" name="ZoneTexte 5">
            <a:extLst>
              <a:ext uri="{FF2B5EF4-FFF2-40B4-BE49-F238E27FC236}">
                <a16:creationId xmlns:a16="http://schemas.microsoft.com/office/drawing/2014/main" id="{9C06C3FB-1F8D-91A4-835B-C5C219A5E0D0}"/>
              </a:ext>
            </a:extLst>
          </p:cNvPr>
          <p:cNvSpPr txBox="1"/>
          <p:nvPr/>
        </p:nvSpPr>
        <p:spPr>
          <a:xfrm>
            <a:off x="98833" y="1846291"/>
            <a:ext cx="5115568" cy="1107996"/>
          </a:xfrm>
          <a:prstGeom prst="rect">
            <a:avLst/>
          </a:prstGeom>
          <a:solidFill>
            <a:schemeClr val="bg1"/>
          </a:solidFill>
        </p:spPr>
        <p:txBody>
          <a:bodyPr wrap="none" rtlCol="0">
            <a:spAutoFit/>
          </a:bodyPr>
          <a:lstStyle/>
          <a:p>
            <a:r>
              <a:rPr lang="en-GB" sz="6600" dirty="0">
                <a:latin typeface="Broadway" panose="04040905080B02020502" pitchFamily="82" charset="0"/>
              </a:rPr>
              <a:t>1 158 160 €</a:t>
            </a:r>
          </a:p>
        </p:txBody>
      </p:sp>
      <p:sp>
        <p:nvSpPr>
          <p:cNvPr id="12" name="ZoneTexte 11">
            <a:extLst>
              <a:ext uri="{FF2B5EF4-FFF2-40B4-BE49-F238E27FC236}">
                <a16:creationId xmlns:a16="http://schemas.microsoft.com/office/drawing/2014/main" id="{F197D35B-287C-D433-B010-309B1A337F28}"/>
              </a:ext>
            </a:extLst>
          </p:cNvPr>
          <p:cNvSpPr txBox="1"/>
          <p:nvPr/>
        </p:nvSpPr>
        <p:spPr>
          <a:xfrm>
            <a:off x="4294706" y="4776416"/>
            <a:ext cx="3212739" cy="830997"/>
          </a:xfrm>
          <a:prstGeom prst="rect">
            <a:avLst/>
          </a:prstGeom>
          <a:solidFill>
            <a:schemeClr val="bg1"/>
          </a:solidFill>
        </p:spPr>
        <p:txBody>
          <a:bodyPr wrap="none" rtlCol="0">
            <a:spAutoFit/>
          </a:bodyPr>
          <a:lstStyle/>
          <a:p>
            <a:r>
              <a:rPr lang="en-GB" sz="4800" dirty="0">
                <a:latin typeface="Broadway" panose="04040905080B02020502" pitchFamily="82" charset="0"/>
              </a:rPr>
              <a:t>- 12 800 €</a:t>
            </a:r>
          </a:p>
        </p:txBody>
      </p:sp>
      <p:sp>
        <p:nvSpPr>
          <p:cNvPr id="4" name="ZoneTexte 3">
            <a:extLst>
              <a:ext uri="{FF2B5EF4-FFF2-40B4-BE49-F238E27FC236}">
                <a16:creationId xmlns:a16="http://schemas.microsoft.com/office/drawing/2014/main" id="{9FABB397-DA4D-DBE8-A2EA-7CC1822773E7}"/>
              </a:ext>
            </a:extLst>
          </p:cNvPr>
          <p:cNvSpPr txBox="1"/>
          <p:nvPr/>
        </p:nvSpPr>
        <p:spPr>
          <a:xfrm>
            <a:off x="378511" y="4776416"/>
            <a:ext cx="2848857" cy="830997"/>
          </a:xfrm>
          <a:prstGeom prst="rect">
            <a:avLst/>
          </a:prstGeom>
          <a:solidFill>
            <a:schemeClr val="bg1"/>
          </a:solidFill>
        </p:spPr>
        <p:txBody>
          <a:bodyPr wrap="none" rtlCol="0">
            <a:spAutoFit/>
          </a:bodyPr>
          <a:lstStyle/>
          <a:p>
            <a:r>
              <a:rPr lang="en-GB" sz="4800" dirty="0">
                <a:latin typeface="Broadway" panose="04040905080B02020502" pitchFamily="82" charset="0"/>
              </a:rPr>
              <a:t>- 4 000 €</a:t>
            </a:r>
          </a:p>
        </p:txBody>
      </p:sp>
      <p:sp>
        <p:nvSpPr>
          <p:cNvPr id="8" name="ZoneTexte 7">
            <a:extLst>
              <a:ext uri="{FF2B5EF4-FFF2-40B4-BE49-F238E27FC236}">
                <a16:creationId xmlns:a16="http://schemas.microsoft.com/office/drawing/2014/main" id="{226FA9E6-D4A1-1AB9-60AA-8FEB0B703B97}"/>
              </a:ext>
            </a:extLst>
          </p:cNvPr>
          <p:cNvSpPr txBox="1"/>
          <p:nvPr/>
        </p:nvSpPr>
        <p:spPr>
          <a:xfrm>
            <a:off x="8789327" y="4776416"/>
            <a:ext cx="3246402" cy="830997"/>
          </a:xfrm>
          <a:prstGeom prst="rect">
            <a:avLst/>
          </a:prstGeom>
          <a:solidFill>
            <a:schemeClr val="bg1"/>
          </a:solidFill>
        </p:spPr>
        <p:txBody>
          <a:bodyPr wrap="none" rtlCol="0">
            <a:spAutoFit/>
          </a:bodyPr>
          <a:lstStyle/>
          <a:p>
            <a:r>
              <a:rPr lang="en-GB" sz="4800" dirty="0">
                <a:latin typeface="Broadway" panose="04040905080B02020502" pitchFamily="82" charset="0"/>
              </a:rPr>
              <a:t>- 50 000 €</a:t>
            </a:r>
          </a:p>
        </p:txBody>
      </p:sp>
      <p:sp>
        <p:nvSpPr>
          <p:cNvPr id="9" name="ZoneTexte 8">
            <a:extLst>
              <a:ext uri="{FF2B5EF4-FFF2-40B4-BE49-F238E27FC236}">
                <a16:creationId xmlns:a16="http://schemas.microsoft.com/office/drawing/2014/main" id="{97D48F1A-E74B-4B82-D2C4-4A1DE5D9095D}"/>
              </a:ext>
            </a:extLst>
          </p:cNvPr>
          <p:cNvSpPr txBox="1"/>
          <p:nvPr/>
        </p:nvSpPr>
        <p:spPr>
          <a:xfrm>
            <a:off x="7432710" y="3668822"/>
            <a:ext cx="2782685" cy="830997"/>
          </a:xfrm>
          <a:prstGeom prst="rect">
            <a:avLst/>
          </a:prstGeom>
          <a:solidFill>
            <a:schemeClr val="bg1"/>
          </a:solidFill>
        </p:spPr>
        <p:txBody>
          <a:bodyPr wrap="none" rtlCol="0">
            <a:spAutoFit/>
          </a:bodyPr>
          <a:lstStyle/>
          <a:p>
            <a:r>
              <a:rPr lang="en-GB" sz="4800" dirty="0">
                <a:latin typeface="Broadway" panose="04040905080B02020502" pitchFamily="82" charset="0"/>
              </a:rPr>
              <a:t>- 2 618 €</a:t>
            </a:r>
          </a:p>
        </p:txBody>
      </p:sp>
    </p:spTree>
    <p:extLst>
      <p:ext uri="{BB962C8B-B14F-4D97-AF65-F5344CB8AC3E}">
        <p14:creationId xmlns:p14="http://schemas.microsoft.com/office/powerpoint/2010/main" val="414476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4"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1EFBC-41B9-1B25-98D8-AA164722FA44}"/>
            </a:ext>
          </a:extLst>
        </p:cNvPr>
        <p:cNvGrpSpPr/>
        <p:nvPr/>
      </p:nvGrpSpPr>
      <p:grpSpPr>
        <a:xfrm>
          <a:off x="0" y="0"/>
          <a:ext cx="0" cy="0"/>
          <a:chOff x="0" y="0"/>
          <a:chExt cx="0" cy="0"/>
        </a:xfrm>
      </p:grpSpPr>
      <p:pic>
        <p:nvPicPr>
          <p:cNvPr id="7" name="Image 6" descr="Une image contenant plein air, ciel, arbre, sol&#10;&#10;Le contenu généré par l’IA peut être incorrect.">
            <a:extLst>
              <a:ext uri="{FF2B5EF4-FFF2-40B4-BE49-F238E27FC236}">
                <a16:creationId xmlns:a16="http://schemas.microsoft.com/office/drawing/2014/main" id="{21D1FE30-4F17-B4FC-086D-4284661E80C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65237325-E7B7-7695-78BB-5C1B526DCC32}"/>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voirie</a:t>
            </a:r>
          </a:p>
        </p:txBody>
      </p:sp>
      <p:pic>
        <p:nvPicPr>
          <p:cNvPr id="3" name="Image 2">
            <a:extLst>
              <a:ext uri="{FF2B5EF4-FFF2-40B4-BE49-F238E27FC236}">
                <a16:creationId xmlns:a16="http://schemas.microsoft.com/office/drawing/2014/main" id="{E1D0FE00-63D6-CE17-FE64-63838A5CB1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981331"/>
            <a:ext cx="12192000" cy="4260841"/>
          </a:xfrm>
          <a:prstGeom prst="rect">
            <a:avLst/>
          </a:prstGeom>
        </p:spPr>
      </p:pic>
      <p:sp>
        <p:nvSpPr>
          <p:cNvPr id="2" name="ZoneTexte 1">
            <a:extLst>
              <a:ext uri="{FF2B5EF4-FFF2-40B4-BE49-F238E27FC236}">
                <a16:creationId xmlns:a16="http://schemas.microsoft.com/office/drawing/2014/main" id="{81EE8C22-F9DD-B29D-450D-D56F2B644934}"/>
              </a:ext>
            </a:extLst>
          </p:cNvPr>
          <p:cNvSpPr txBox="1"/>
          <p:nvPr/>
        </p:nvSpPr>
        <p:spPr>
          <a:xfrm>
            <a:off x="38100" y="1126989"/>
            <a:ext cx="12144000" cy="830997"/>
          </a:xfrm>
          <a:prstGeom prst="rect">
            <a:avLst/>
          </a:prstGeom>
          <a:noFill/>
        </p:spPr>
        <p:txBody>
          <a:bodyPr wrap="square" rtlCol="0">
            <a:spAutoFit/>
          </a:bodyPr>
          <a:lstStyle/>
          <a:p>
            <a:pPr algn="ctr"/>
            <a:r>
              <a:rPr lang="fr-FR" sz="4800" dirty="0">
                <a:solidFill>
                  <a:schemeClr val="bg1"/>
                </a:solidFill>
                <a:latin typeface="Broadway" panose="04040905080B02020502" pitchFamily="82" charset="0"/>
              </a:rPr>
              <a:t>Aménagement de la rue des Tilleuls</a:t>
            </a:r>
          </a:p>
        </p:txBody>
      </p:sp>
      <p:sp>
        <p:nvSpPr>
          <p:cNvPr id="6" name="ZoneTexte 5">
            <a:extLst>
              <a:ext uri="{FF2B5EF4-FFF2-40B4-BE49-F238E27FC236}">
                <a16:creationId xmlns:a16="http://schemas.microsoft.com/office/drawing/2014/main" id="{23F779E8-A6E7-0B3D-6789-EBE725CBE6AF}"/>
              </a:ext>
            </a:extLst>
          </p:cNvPr>
          <p:cNvSpPr txBox="1"/>
          <p:nvPr/>
        </p:nvSpPr>
        <p:spPr>
          <a:xfrm>
            <a:off x="98833" y="1846291"/>
            <a:ext cx="5115568" cy="1107996"/>
          </a:xfrm>
          <a:prstGeom prst="rect">
            <a:avLst/>
          </a:prstGeom>
          <a:solidFill>
            <a:schemeClr val="bg1"/>
          </a:solidFill>
        </p:spPr>
        <p:txBody>
          <a:bodyPr wrap="none" rtlCol="0">
            <a:spAutoFit/>
          </a:bodyPr>
          <a:lstStyle/>
          <a:p>
            <a:r>
              <a:rPr lang="en-GB" sz="6600" dirty="0">
                <a:latin typeface="Broadway" panose="04040905080B02020502" pitchFamily="82" charset="0"/>
              </a:rPr>
              <a:t>1 158 160 €</a:t>
            </a:r>
          </a:p>
        </p:txBody>
      </p:sp>
      <p:sp>
        <p:nvSpPr>
          <p:cNvPr id="11" name="ZoneTexte 10">
            <a:extLst>
              <a:ext uri="{FF2B5EF4-FFF2-40B4-BE49-F238E27FC236}">
                <a16:creationId xmlns:a16="http://schemas.microsoft.com/office/drawing/2014/main" id="{40DD081F-54AD-1563-5856-B803862D5C66}"/>
              </a:ext>
            </a:extLst>
          </p:cNvPr>
          <p:cNvSpPr txBox="1"/>
          <p:nvPr/>
        </p:nvSpPr>
        <p:spPr>
          <a:xfrm>
            <a:off x="4093240" y="5754623"/>
            <a:ext cx="3615670" cy="830997"/>
          </a:xfrm>
          <a:prstGeom prst="rect">
            <a:avLst/>
          </a:prstGeom>
          <a:solidFill>
            <a:schemeClr val="bg1"/>
          </a:solidFill>
        </p:spPr>
        <p:txBody>
          <a:bodyPr wrap="none" rtlCol="0">
            <a:spAutoFit/>
          </a:bodyPr>
          <a:lstStyle/>
          <a:p>
            <a:r>
              <a:rPr lang="en-GB" sz="4800" dirty="0">
                <a:latin typeface="Broadway" panose="04040905080B02020502" pitchFamily="82" charset="0"/>
              </a:rPr>
              <a:t>- 153 980 €</a:t>
            </a:r>
          </a:p>
        </p:txBody>
      </p:sp>
      <p:sp>
        <p:nvSpPr>
          <p:cNvPr id="12" name="ZoneTexte 11">
            <a:extLst>
              <a:ext uri="{FF2B5EF4-FFF2-40B4-BE49-F238E27FC236}">
                <a16:creationId xmlns:a16="http://schemas.microsoft.com/office/drawing/2014/main" id="{417C7E67-339D-D2E5-F9DF-CD0CD2A52AC7}"/>
              </a:ext>
            </a:extLst>
          </p:cNvPr>
          <p:cNvSpPr txBox="1"/>
          <p:nvPr/>
        </p:nvSpPr>
        <p:spPr>
          <a:xfrm>
            <a:off x="4294706" y="4776416"/>
            <a:ext cx="3212739" cy="830997"/>
          </a:xfrm>
          <a:prstGeom prst="rect">
            <a:avLst/>
          </a:prstGeom>
          <a:solidFill>
            <a:schemeClr val="bg1"/>
          </a:solidFill>
        </p:spPr>
        <p:txBody>
          <a:bodyPr wrap="none" rtlCol="0">
            <a:spAutoFit/>
          </a:bodyPr>
          <a:lstStyle/>
          <a:p>
            <a:r>
              <a:rPr lang="en-GB" sz="4800" dirty="0">
                <a:latin typeface="Broadway" panose="04040905080B02020502" pitchFamily="82" charset="0"/>
              </a:rPr>
              <a:t>- 12 800 €</a:t>
            </a:r>
          </a:p>
        </p:txBody>
      </p:sp>
      <p:sp>
        <p:nvSpPr>
          <p:cNvPr id="4" name="ZoneTexte 3">
            <a:extLst>
              <a:ext uri="{FF2B5EF4-FFF2-40B4-BE49-F238E27FC236}">
                <a16:creationId xmlns:a16="http://schemas.microsoft.com/office/drawing/2014/main" id="{EC0B6F28-CECF-83DD-62BE-8EDA78CD387E}"/>
              </a:ext>
            </a:extLst>
          </p:cNvPr>
          <p:cNvSpPr txBox="1"/>
          <p:nvPr/>
        </p:nvSpPr>
        <p:spPr>
          <a:xfrm>
            <a:off x="378511" y="4776416"/>
            <a:ext cx="2848857" cy="830997"/>
          </a:xfrm>
          <a:prstGeom prst="rect">
            <a:avLst/>
          </a:prstGeom>
          <a:solidFill>
            <a:schemeClr val="bg1"/>
          </a:solidFill>
        </p:spPr>
        <p:txBody>
          <a:bodyPr wrap="none" rtlCol="0">
            <a:spAutoFit/>
          </a:bodyPr>
          <a:lstStyle/>
          <a:p>
            <a:r>
              <a:rPr lang="en-GB" sz="4800" dirty="0">
                <a:latin typeface="Broadway" panose="04040905080B02020502" pitchFamily="82" charset="0"/>
              </a:rPr>
              <a:t>- 4 000 €</a:t>
            </a:r>
          </a:p>
        </p:txBody>
      </p:sp>
      <p:sp>
        <p:nvSpPr>
          <p:cNvPr id="8" name="ZoneTexte 7">
            <a:extLst>
              <a:ext uri="{FF2B5EF4-FFF2-40B4-BE49-F238E27FC236}">
                <a16:creationId xmlns:a16="http://schemas.microsoft.com/office/drawing/2014/main" id="{9D4B22F8-BD0E-7CFD-214A-DC0B4D8F4A26}"/>
              </a:ext>
            </a:extLst>
          </p:cNvPr>
          <p:cNvSpPr txBox="1"/>
          <p:nvPr/>
        </p:nvSpPr>
        <p:spPr>
          <a:xfrm>
            <a:off x="8789327" y="4776416"/>
            <a:ext cx="3246402" cy="830997"/>
          </a:xfrm>
          <a:prstGeom prst="rect">
            <a:avLst/>
          </a:prstGeom>
          <a:solidFill>
            <a:schemeClr val="bg1"/>
          </a:solidFill>
        </p:spPr>
        <p:txBody>
          <a:bodyPr wrap="none" rtlCol="0">
            <a:spAutoFit/>
          </a:bodyPr>
          <a:lstStyle/>
          <a:p>
            <a:r>
              <a:rPr lang="en-GB" sz="4800" dirty="0">
                <a:latin typeface="Broadway" panose="04040905080B02020502" pitchFamily="82" charset="0"/>
              </a:rPr>
              <a:t>- 50 000 €</a:t>
            </a:r>
          </a:p>
        </p:txBody>
      </p:sp>
      <p:sp>
        <p:nvSpPr>
          <p:cNvPr id="9" name="ZoneTexte 8">
            <a:extLst>
              <a:ext uri="{FF2B5EF4-FFF2-40B4-BE49-F238E27FC236}">
                <a16:creationId xmlns:a16="http://schemas.microsoft.com/office/drawing/2014/main" id="{88A083A4-17CF-B3D2-BD9A-2FD06A6DA8D0}"/>
              </a:ext>
            </a:extLst>
          </p:cNvPr>
          <p:cNvSpPr txBox="1"/>
          <p:nvPr/>
        </p:nvSpPr>
        <p:spPr>
          <a:xfrm>
            <a:off x="7432710" y="3668822"/>
            <a:ext cx="2782685" cy="830997"/>
          </a:xfrm>
          <a:prstGeom prst="rect">
            <a:avLst/>
          </a:prstGeom>
          <a:solidFill>
            <a:schemeClr val="bg1"/>
          </a:solidFill>
        </p:spPr>
        <p:txBody>
          <a:bodyPr wrap="none" rtlCol="0">
            <a:spAutoFit/>
          </a:bodyPr>
          <a:lstStyle/>
          <a:p>
            <a:r>
              <a:rPr lang="en-GB" sz="4800" dirty="0">
                <a:latin typeface="Broadway" panose="04040905080B02020502" pitchFamily="82" charset="0"/>
              </a:rPr>
              <a:t>- 2 618 €</a:t>
            </a:r>
          </a:p>
        </p:txBody>
      </p:sp>
    </p:spTree>
    <p:extLst>
      <p:ext uri="{BB962C8B-B14F-4D97-AF65-F5344CB8AC3E}">
        <p14:creationId xmlns:p14="http://schemas.microsoft.com/office/powerpoint/2010/main" val="59343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ciel, arbre, sol&#10;&#10;Le contenu généré par l’IA peut être incorrect.">
            <a:extLst>
              <a:ext uri="{FF2B5EF4-FFF2-40B4-BE49-F238E27FC236}">
                <a16:creationId xmlns:a16="http://schemas.microsoft.com/office/drawing/2014/main" id="{F01081EF-C206-E794-E33B-1A4D9A46F86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5" name="ZoneTexte 4">
            <a:extLst>
              <a:ext uri="{FF2B5EF4-FFF2-40B4-BE49-F238E27FC236}">
                <a16:creationId xmlns:a16="http://schemas.microsoft.com/office/drawing/2014/main" id="{742FAD89-2ABE-48D7-4F06-4318D3BB11C9}"/>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La voirie</a:t>
            </a:r>
          </a:p>
        </p:txBody>
      </p:sp>
      <p:sp>
        <p:nvSpPr>
          <p:cNvPr id="7" name="ZoneTexte 6">
            <a:extLst>
              <a:ext uri="{FF2B5EF4-FFF2-40B4-BE49-F238E27FC236}">
                <a16:creationId xmlns:a16="http://schemas.microsoft.com/office/drawing/2014/main" id="{70CFFB60-74CE-AA05-DCB9-CC2B63468C6F}"/>
              </a:ext>
            </a:extLst>
          </p:cNvPr>
          <p:cNvSpPr txBox="1"/>
          <p:nvPr/>
        </p:nvSpPr>
        <p:spPr>
          <a:xfrm>
            <a:off x="12700" y="1177789"/>
            <a:ext cx="12144000" cy="830997"/>
          </a:xfrm>
          <a:prstGeom prst="rect">
            <a:avLst/>
          </a:prstGeom>
          <a:noFill/>
        </p:spPr>
        <p:txBody>
          <a:bodyPr wrap="square" rtlCol="0">
            <a:spAutoFit/>
          </a:bodyPr>
          <a:lstStyle/>
          <a:p>
            <a:pPr algn="ctr"/>
            <a:r>
              <a:rPr lang="fr-FR" sz="4800" dirty="0">
                <a:solidFill>
                  <a:schemeClr val="bg1"/>
                </a:solidFill>
                <a:latin typeface="Broadway" panose="04040905080B02020502" pitchFamily="82" charset="0"/>
              </a:rPr>
              <a:t>Véhicules électriques</a:t>
            </a:r>
          </a:p>
        </p:txBody>
      </p:sp>
      <p:pic>
        <p:nvPicPr>
          <p:cNvPr id="72706" name="Picture 2" descr="Humour | VE Passion">
            <a:extLst>
              <a:ext uri="{FF2B5EF4-FFF2-40B4-BE49-F238E27FC236}">
                <a16:creationId xmlns:a16="http://schemas.microsoft.com/office/drawing/2014/main" id="{4AABEDE5-C37C-83C5-C67E-029591D1B74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532" y="2073275"/>
            <a:ext cx="6565900" cy="455136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plein air, ciel, habits&#10;&#10;Le contenu généré par l’IA peut être incorrect.">
            <a:extLst>
              <a:ext uri="{FF2B5EF4-FFF2-40B4-BE49-F238E27FC236}">
                <a16:creationId xmlns:a16="http://schemas.microsoft.com/office/drawing/2014/main" id="{E1F122F1-141D-99BC-D453-80CBC1BE623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722796" y="2791717"/>
            <a:ext cx="5339107" cy="3114479"/>
          </a:xfrm>
          <a:prstGeom prst="rect">
            <a:avLst/>
          </a:prstGeom>
          <a:ln w="38100">
            <a:solidFill>
              <a:schemeClr val="bg1"/>
            </a:solidFill>
          </a:ln>
        </p:spPr>
      </p:pic>
    </p:spTree>
    <p:extLst>
      <p:ext uri="{BB962C8B-B14F-4D97-AF65-F5344CB8AC3E}">
        <p14:creationId xmlns:p14="http://schemas.microsoft.com/office/powerpoint/2010/main" val="307786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fade">
                                      <p:cBhvr>
                                        <p:cTn id="12" dur="2000"/>
                                        <p:tgtEl>
                                          <p:spTgt spid="727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4A28E613-03B7-8A4D-040B-A40CA1D19E54}"/>
              </a:ext>
            </a:extLst>
          </p:cNvPr>
          <p:cNvSpPr txBox="1"/>
          <p:nvPr/>
        </p:nvSpPr>
        <p:spPr>
          <a:xfrm>
            <a:off x="7167625" y="2679954"/>
            <a:ext cx="4768850" cy="512961"/>
          </a:xfrm>
          <a:prstGeom prst="rect">
            <a:avLst/>
          </a:prstGeom>
          <a:solidFill>
            <a:srgbClr val="FFCCCC"/>
          </a:solidFill>
          <a:ln w="28955">
            <a:solidFill>
              <a:srgbClr val="C00000"/>
            </a:solidFill>
          </a:ln>
        </p:spPr>
        <p:txBody>
          <a:bodyPr vert="horz" wrap="square" lIns="0" tIns="20320" rIns="0" bIns="0" rtlCol="0">
            <a:spAutoFit/>
          </a:bodyPr>
          <a:lstStyle/>
          <a:p>
            <a:pPr marL="494665" marR="0" lvl="0" indent="0" algn="l" defTabSz="914400" rtl="0" eaLnBrk="1" fontAlgn="auto" latinLnBrk="0" hangingPunct="1">
              <a:lnSpc>
                <a:spcPct val="100000"/>
              </a:lnSpc>
              <a:spcBef>
                <a:spcPts val="160"/>
              </a:spcBef>
              <a:spcAft>
                <a:spcPts val="0"/>
              </a:spcAft>
              <a:buClrTx/>
              <a:buSzTx/>
              <a:buFontTx/>
              <a:buNone/>
              <a:tabLst/>
              <a:defRPr/>
            </a:pPr>
            <a:r>
              <a:rPr kumimoji="0" lang="fr-FR" sz="3200" b="1" i="0" u="none" strike="noStrike" kern="1200" cap="none" spc="0" normalizeH="0" baseline="0" noProof="0" dirty="0">
                <a:ln>
                  <a:noFill/>
                </a:ln>
                <a:solidFill>
                  <a:srgbClr val="001F5F"/>
                </a:solidFill>
                <a:effectLst/>
                <a:uLnTx/>
                <a:uFillTx/>
                <a:latin typeface="Carlito"/>
                <a:ea typeface="+mn-ea"/>
                <a:cs typeface="Carlito"/>
              </a:rPr>
              <a:t>17</a:t>
            </a:r>
            <a:r>
              <a:rPr kumimoji="0" sz="3200" b="1" i="0" u="none" strike="noStrike" kern="1200" cap="none" spc="0" normalizeH="0" baseline="0" noProof="0" dirty="0">
                <a:ln>
                  <a:noFill/>
                </a:ln>
                <a:solidFill>
                  <a:srgbClr val="001F5F"/>
                </a:solidFill>
                <a:effectLst/>
                <a:uLnTx/>
                <a:uFillTx/>
                <a:latin typeface="Carlito"/>
                <a:ea typeface="+mn-ea"/>
                <a:cs typeface="Carlito"/>
              </a:rPr>
              <a:t> </a:t>
            </a:r>
            <a:r>
              <a:rPr kumimoji="0" sz="3200" b="1" i="0" u="none" strike="noStrike" kern="1200" cap="none" spc="-5" normalizeH="0" baseline="0" noProof="0" dirty="0">
                <a:ln>
                  <a:noFill/>
                </a:ln>
                <a:solidFill>
                  <a:srgbClr val="001F5F"/>
                </a:solidFill>
                <a:effectLst/>
                <a:uLnTx/>
                <a:uFillTx/>
                <a:latin typeface="Carlito"/>
                <a:ea typeface="+mn-ea"/>
                <a:cs typeface="Carlito"/>
              </a:rPr>
              <a:t>permis </a:t>
            </a:r>
            <a:r>
              <a:rPr kumimoji="0" sz="3200" b="1" i="0" u="none" strike="noStrike" kern="1200" cap="none" spc="0" normalizeH="0" baseline="0" noProof="0" dirty="0">
                <a:ln>
                  <a:noFill/>
                </a:ln>
                <a:solidFill>
                  <a:srgbClr val="001F5F"/>
                </a:solidFill>
                <a:effectLst/>
                <a:uLnTx/>
                <a:uFillTx/>
                <a:latin typeface="Carlito"/>
                <a:ea typeface="+mn-ea"/>
                <a:cs typeface="Carlito"/>
              </a:rPr>
              <a:t>de</a:t>
            </a:r>
            <a:r>
              <a:rPr kumimoji="0" sz="3200" b="1" i="0" u="none" strike="noStrike" kern="1200" cap="none" spc="-30" normalizeH="0" baseline="0" noProof="0" dirty="0">
                <a:ln>
                  <a:noFill/>
                </a:ln>
                <a:solidFill>
                  <a:srgbClr val="001F5F"/>
                </a:solidFill>
                <a:effectLst/>
                <a:uLnTx/>
                <a:uFillTx/>
                <a:latin typeface="Carlito"/>
                <a:ea typeface="+mn-ea"/>
                <a:cs typeface="Carlito"/>
              </a:rPr>
              <a:t> </a:t>
            </a:r>
            <a:r>
              <a:rPr kumimoji="0" sz="3200" b="1" i="0" u="none" strike="noStrike" kern="1200" cap="none" spc="-10" normalizeH="0" baseline="0" noProof="0" dirty="0">
                <a:ln>
                  <a:noFill/>
                </a:ln>
                <a:solidFill>
                  <a:srgbClr val="001F5F"/>
                </a:solidFill>
                <a:effectLst/>
                <a:uLnTx/>
                <a:uFillTx/>
                <a:latin typeface="Carlito"/>
                <a:ea typeface="+mn-ea"/>
                <a:cs typeface="Carlito"/>
              </a:rPr>
              <a:t>construire</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p:txBody>
      </p:sp>
      <p:sp>
        <p:nvSpPr>
          <p:cNvPr id="7" name="object 4">
            <a:extLst>
              <a:ext uri="{FF2B5EF4-FFF2-40B4-BE49-F238E27FC236}">
                <a16:creationId xmlns:a16="http://schemas.microsoft.com/office/drawing/2014/main" id="{A7612C43-5AB2-7571-CC5B-F90A8FFA51C8}"/>
              </a:ext>
            </a:extLst>
          </p:cNvPr>
          <p:cNvSpPr txBox="1"/>
          <p:nvPr/>
        </p:nvSpPr>
        <p:spPr>
          <a:xfrm>
            <a:off x="7167625" y="3709669"/>
            <a:ext cx="4768850" cy="514243"/>
          </a:xfrm>
          <a:prstGeom prst="rect">
            <a:avLst/>
          </a:prstGeom>
          <a:solidFill>
            <a:srgbClr val="FFCCCC"/>
          </a:solidFill>
          <a:ln w="28955">
            <a:solidFill>
              <a:srgbClr val="C00000"/>
            </a:solidFill>
          </a:ln>
        </p:spPr>
        <p:txBody>
          <a:bodyPr vert="horz" wrap="square" lIns="0" tIns="21590" rIns="0" bIns="0" rtlCol="0">
            <a:spAutoFit/>
          </a:bodyPr>
          <a:lstStyle/>
          <a:p>
            <a:pPr marL="177800" marR="0" lvl="0" indent="0" algn="l" defTabSz="914400" rtl="0" eaLnBrk="1" fontAlgn="auto" latinLnBrk="0" hangingPunct="1">
              <a:lnSpc>
                <a:spcPct val="100000"/>
              </a:lnSpc>
              <a:spcBef>
                <a:spcPts val="170"/>
              </a:spcBef>
              <a:spcAft>
                <a:spcPts val="0"/>
              </a:spcAft>
              <a:buClrTx/>
              <a:buSzTx/>
              <a:buFontTx/>
              <a:buNone/>
              <a:tabLst/>
              <a:defRPr/>
            </a:pPr>
            <a:r>
              <a:rPr lang="fr-FR" sz="3200" b="1" dirty="0">
                <a:solidFill>
                  <a:srgbClr val="001F5F"/>
                </a:solidFill>
                <a:latin typeface="Carlito"/>
                <a:cs typeface="Carlito"/>
              </a:rPr>
              <a:t>43</a:t>
            </a:r>
            <a:r>
              <a:rPr kumimoji="0" sz="3200" b="1" i="0" u="none" strike="noStrike" kern="1200" cap="none" spc="0" normalizeH="0" baseline="0" noProof="0" dirty="0">
                <a:ln>
                  <a:noFill/>
                </a:ln>
                <a:solidFill>
                  <a:srgbClr val="001F5F"/>
                </a:solidFill>
                <a:effectLst/>
                <a:uLnTx/>
                <a:uFillTx/>
                <a:latin typeface="Carlito"/>
                <a:ea typeface="+mn-ea"/>
                <a:cs typeface="Carlito"/>
              </a:rPr>
              <a:t> </a:t>
            </a:r>
            <a:r>
              <a:rPr kumimoji="0" sz="3200" b="1" i="0" u="none" strike="noStrike" kern="1200" cap="none" spc="-10" normalizeH="0" baseline="0" noProof="0" dirty="0">
                <a:ln>
                  <a:noFill/>
                </a:ln>
                <a:solidFill>
                  <a:srgbClr val="001F5F"/>
                </a:solidFill>
                <a:effectLst/>
                <a:uLnTx/>
                <a:uFillTx/>
                <a:latin typeface="Carlito"/>
                <a:ea typeface="+mn-ea"/>
                <a:cs typeface="Carlito"/>
              </a:rPr>
              <a:t>déclarations</a:t>
            </a:r>
            <a:r>
              <a:rPr kumimoji="0" sz="3200" b="1" i="0" u="none" strike="noStrike" kern="1200" cap="none" spc="-40" normalizeH="0" baseline="0" noProof="0" dirty="0">
                <a:ln>
                  <a:noFill/>
                </a:ln>
                <a:solidFill>
                  <a:srgbClr val="001F5F"/>
                </a:solidFill>
                <a:effectLst/>
                <a:uLnTx/>
                <a:uFillTx/>
                <a:latin typeface="Carlito"/>
                <a:ea typeface="+mn-ea"/>
                <a:cs typeface="Carlito"/>
              </a:rPr>
              <a:t> </a:t>
            </a:r>
            <a:r>
              <a:rPr kumimoji="0" sz="3200" b="1" i="0" u="none" strike="noStrike" kern="1200" cap="none" spc="-10" normalizeH="0" baseline="0" noProof="0" dirty="0">
                <a:ln>
                  <a:noFill/>
                </a:ln>
                <a:solidFill>
                  <a:srgbClr val="001F5F"/>
                </a:solidFill>
                <a:effectLst/>
                <a:uLnTx/>
                <a:uFillTx/>
                <a:latin typeface="Carlito"/>
                <a:ea typeface="+mn-ea"/>
                <a:cs typeface="Carlito"/>
              </a:rPr>
              <a:t>préalables</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p:txBody>
      </p:sp>
      <p:sp>
        <p:nvSpPr>
          <p:cNvPr id="5" name="ZoneTexte 4">
            <a:extLst>
              <a:ext uri="{FF2B5EF4-FFF2-40B4-BE49-F238E27FC236}">
                <a16:creationId xmlns:a16="http://schemas.microsoft.com/office/drawing/2014/main" id="{A9DC0B1F-696F-F79E-9C62-C0B4FF74333B}"/>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Urbanisme</a:t>
            </a:r>
          </a:p>
        </p:txBody>
      </p:sp>
      <p:pic>
        <p:nvPicPr>
          <p:cNvPr id="68610" name="Picture 2" descr="Le maire, acteur majeur de l'urbanisme régulé">
            <a:extLst>
              <a:ext uri="{FF2B5EF4-FFF2-40B4-BE49-F238E27FC236}">
                <a16:creationId xmlns:a16="http://schemas.microsoft.com/office/drawing/2014/main" id="{7816A7F7-7E15-A144-8A16-F19A695DBC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105" y="1892300"/>
            <a:ext cx="6777202" cy="465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3742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26B5A2A1-79E4-52E2-3F1E-E5B05BF59339}"/>
              </a:ext>
            </a:extLst>
          </p:cNvPr>
          <p:cNvSpPr/>
          <p:nvPr/>
        </p:nvSpPr>
        <p:spPr>
          <a:xfrm>
            <a:off x="1377388" y="1094174"/>
            <a:ext cx="9468091" cy="5515964"/>
          </a:xfrm>
          <a:prstGeom prst="roundRect">
            <a:avLst>
              <a:gd name="adj" fmla="val 1247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53EFBB18-2B5F-2EB7-00FA-90BCB1C67604}"/>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Budget 2025</a:t>
            </a:r>
          </a:p>
        </p:txBody>
      </p:sp>
      <p:sp>
        <p:nvSpPr>
          <p:cNvPr id="4" name="ZoneTexte 3">
            <a:extLst>
              <a:ext uri="{FF2B5EF4-FFF2-40B4-BE49-F238E27FC236}">
                <a16:creationId xmlns:a16="http://schemas.microsoft.com/office/drawing/2014/main" id="{3548EBFF-E0A0-F82D-1DDA-DA36F1510C94}"/>
              </a:ext>
            </a:extLst>
          </p:cNvPr>
          <p:cNvSpPr txBox="1"/>
          <p:nvPr/>
        </p:nvSpPr>
        <p:spPr>
          <a:xfrm>
            <a:off x="3890213" y="4765880"/>
            <a:ext cx="3750200" cy="1735973"/>
          </a:xfrm>
          <a:prstGeom prst="rect">
            <a:avLst/>
          </a:prstGeom>
          <a:noFill/>
        </p:spPr>
        <p:txBody>
          <a:bodyPr wrap="square" lIns="0" rIns="0" rtlCol="0">
            <a:noAutofit/>
          </a:bodyPr>
          <a:lstStyle/>
          <a:p>
            <a:pPr algn="ctr"/>
            <a:r>
              <a:rPr lang="en-GB" sz="12000" dirty="0">
                <a:solidFill>
                  <a:schemeClr val="bg1"/>
                </a:solidFill>
                <a:latin typeface="Amasis MT Pro Black" panose="020F0502020204030204" pitchFamily="18" charset="0"/>
              </a:rPr>
              <a:t>2026</a:t>
            </a:r>
          </a:p>
        </p:txBody>
      </p:sp>
      <p:sp>
        <p:nvSpPr>
          <p:cNvPr id="6" name="Bulle narrative : ronde 5">
            <a:extLst>
              <a:ext uri="{FF2B5EF4-FFF2-40B4-BE49-F238E27FC236}">
                <a16:creationId xmlns:a16="http://schemas.microsoft.com/office/drawing/2014/main" id="{5EE9AB57-6AA0-F1D4-D783-9E155940BC07}"/>
              </a:ext>
            </a:extLst>
          </p:cNvPr>
          <p:cNvSpPr/>
          <p:nvPr/>
        </p:nvSpPr>
        <p:spPr>
          <a:xfrm>
            <a:off x="8039531" y="3865107"/>
            <a:ext cx="2454443" cy="1348237"/>
          </a:xfrm>
          <a:prstGeom prst="wedgeEllipseCallout">
            <a:avLst>
              <a:gd name="adj1" fmla="val -64690"/>
              <a:gd name="adj2" fmla="val 73661"/>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i="1" dirty="0"/>
              <a:t>AHAHAHA !</a:t>
            </a:r>
          </a:p>
        </p:txBody>
      </p:sp>
      <p:sp>
        <p:nvSpPr>
          <p:cNvPr id="10" name="ZoneTexte 9">
            <a:extLst>
              <a:ext uri="{FF2B5EF4-FFF2-40B4-BE49-F238E27FC236}">
                <a16:creationId xmlns:a16="http://schemas.microsoft.com/office/drawing/2014/main" id="{05181E1E-103E-9EBC-531A-05EC5645161C}"/>
              </a:ext>
            </a:extLst>
          </p:cNvPr>
          <p:cNvSpPr txBox="1"/>
          <p:nvPr/>
        </p:nvSpPr>
        <p:spPr>
          <a:xfrm>
            <a:off x="3890213" y="2880931"/>
            <a:ext cx="3750200" cy="1735973"/>
          </a:xfrm>
          <a:prstGeom prst="rect">
            <a:avLst/>
          </a:prstGeom>
          <a:noFill/>
        </p:spPr>
        <p:txBody>
          <a:bodyPr wrap="square" lIns="0" rIns="0" rtlCol="0">
            <a:noAutofit/>
          </a:bodyPr>
          <a:lstStyle/>
          <a:p>
            <a:pPr algn="ctr"/>
            <a:r>
              <a:rPr lang="en-GB" sz="12000" dirty="0">
                <a:solidFill>
                  <a:schemeClr val="bg1"/>
                </a:solidFill>
                <a:latin typeface="Amasis MT Pro Black" panose="020F0502020204030204" pitchFamily="18" charset="0"/>
              </a:rPr>
              <a:t>666</a:t>
            </a:r>
          </a:p>
        </p:txBody>
      </p:sp>
      <p:sp>
        <p:nvSpPr>
          <p:cNvPr id="11" name="Bulle narrative : ronde 10">
            <a:extLst>
              <a:ext uri="{FF2B5EF4-FFF2-40B4-BE49-F238E27FC236}">
                <a16:creationId xmlns:a16="http://schemas.microsoft.com/office/drawing/2014/main" id="{2DD8CCA5-B668-C948-C3E7-91ADED48664E}"/>
              </a:ext>
            </a:extLst>
          </p:cNvPr>
          <p:cNvSpPr/>
          <p:nvPr/>
        </p:nvSpPr>
        <p:spPr>
          <a:xfrm>
            <a:off x="8238400" y="2202170"/>
            <a:ext cx="2454443" cy="1348237"/>
          </a:xfrm>
          <a:prstGeom prst="wedgeEllipseCallout">
            <a:avLst>
              <a:gd name="adj1" fmla="val -96286"/>
              <a:gd name="adj2" fmla="val 5305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i="1" dirty="0"/>
              <a:t>NON ! </a:t>
            </a:r>
          </a:p>
          <a:p>
            <a:pPr algn="ctr"/>
            <a:r>
              <a:rPr lang="en-GB" sz="2400" i="1" dirty="0"/>
              <a:t>C’EST MOI !</a:t>
            </a:r>
          </a:p>
        </p:txBody>
      </p:sp>
      <p:sp>
        <p:nvSpPr>
          <p:cNvPr id="12" name="ZoneTexte 11">
            <a:extLst>
              <a:ext uri="{FF2B5EF4-FFF2-40B4-BE49-F238E27FC236}">
                <a16:creationId xmlns:a16="http://schemas.microsoft.com/office/drawing/2014/main" id="{F03CD6F3-5C46-FB5B-03A1-58B5095E9C80}"/>
              </a:ext>
            </a:extLst>
          </p:cNvPr>
          <p:cNvSpPr txBox="1"/>
          <p:nvPr/>
        </p:nvSpPr>
        <p:spPr>
          <a:xfrm>
            <a:off x="3890213" y="995981"/>
            <a:ext cx="3750200" cy="1735973"/>
          </a:xfrm>
          <a:prstGeom prst="rect">
            <a:avLst/>
          </a:prstGeom>
          <a:noFill/>
        </p:spPr>
        <p:txBody>
          <a:bodyPr wrap="square" lIns="0" rIns="0" rtlCol="0">
            <a:noAutofit/>
          </a:bodyPr>
          <a:lstStyle/>
          <a:p>
            <a:pPr algn="ctr"/>
            <a:r>
              <a:rPr lang="en-GB" sz="12000" dirty="0">
                <a:solidFill>
                  <a:schemeClr val="bg1"/>
                </a:solidFill>
                <a:latin typeface="Amasis MT Pro Black" panose="020F0502020204030204" pitchFamily="18" charset="0"/>
              </a:rPr>
              <a:t>13</a:t>
            </a:r>
          </a:p>
        </p:txBody>
      </p:sp>
      <p:sp>
        <p:nvSpPr>
          <p:cNvPr id="13" name="Bulle narrative : ronde 12">
            <a:extLst>
              <a:ext uri="{FF2B5EF4-FFF2-40B4-BE49-F238E27FC236}">
                <a16:creationId xmlns:a16="http://schemas.microsoft.com/office/drawing/2014/main" id="{79E874F8-AA42-0F4E-8E45-51D98BC56C6B}"/>
              </a:ext>
            </a:extLst>
          </p:cNvPr>
          <p:cNvSpPr/>
          <p:nvPr/>
        </p:nvSpPr>
        <p:spPr>
          <a:xfrm>
            <a:off x="1351751" y="2111978"/>
            <a:ext cx="3739740" cy="1348237"/>
          </a:xfrm>
          <a:prstGeom prst="wedgeEllipseCallout">
            <a:avLst>
              <a:gd name="adj1" fmla="val 46948"/>
              <a:gd name="adj2" fmla="val -637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i="1" dirty="0"/>
              <a:t>JE SUIS LE PIRE DE TOUS LES CHIFFRES</a:t>
            </a:r>
          </a:p>
        </p:txBody>
      </p:sp>
    </p:spTree>
    <p:extLst>
      <p:ext uri="{BB962C8B-B14F-4D97-AF65-F5344CB8AC3E}">
        <p14:creationId xmlns:p14="http://schemas.microsoft.com/office/powerpoint/2010/main" val="25030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childTnLst>
                          </p:cTn>
                        </p:par>
                        <p:par>
                          <p:cTn id="26" fill="hold">
                            <p:stCondLst>
                              <p:cond delay="8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animBg="1"/>
      <p:bldP spid="10" grpId="0"/>
      <p:bldP spid="11" grpId="0" animBg="1"/>
      <p:bldP spid="12"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CB2B3-A420-22BD-6FC3-1B5F1D888D6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0BAADE6-0852-C365-C950-E750FDB64AAA}"/>
              </a:ext>
            </a:extLst>
          </p:cNvPr>
          <p:cNvSpPr/>
          <p:nvPr/>
        </p:nvSpPr>
        <p:spPr>
          <a:xfrm>
            <a:off x="22424" y="1169045"/>
            <a:ext cx="12169575" cy="5688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1B2A2D5D-14CE-2737-DA9B-B9445F619149}"/>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Budget 2025</a:t>
            </a:r>
          </a:p>
        </p:txBody>
      </p:sp>
      <p:sp>
        <p:nvSpPr>
          <p:cNvPr id="7" name="object 7">
            <a:extLst>
              <a:ext uri="{FF2B5EF4-FFF2-40B4-BE49-F238E27FC236}">
                <a16:creationId xmlns:a16="http://schemas.microsoft.com/office/drawing/2014/main" id="{FA5C0266-45FB-6E61-7AEA-91F4320513F2}"/>
              </a:ext>
            </a:extLst>
          </p:cNvPr>
          <p:cNvSpPr txBox="1"/>
          <p:nvPr/>
        </p:nvSpPr>
        <p:spPr>
          <a:xfrm>
            <a:off x="7978521" y="3608605"/>
            <a:ext cx="3957447" cy="1019510"/>
          </a:xfrm>
          <a:prstGeom prst="rect">
            <a:avLst/>
          </a:prstGeom>
          <a:solidFill>
            <a:schemeClr val="bg1"/>
          </a:solidFill>
          <a:ln w="28955">
            <a:solidFill>
              <a:srgbClr val="C00000"/>
            </a:solidFill>
          </a:ln>
        </p:spPr>
        <p:txBody>
          <a:bodyPr vert="horz" wrap="square" lIns="0" tIns="34290" rIns="0" bIns="0" rtlCol="0">
            <a:spAutoFit/>
          </a:bodyPr>
          <a:lstStyle/>
          <a:p>
            <a:pPr algn="ctr">
              <a:spcBef>
                <a:spcPts val="270"/>
              </a:spcBef>
            </a:pPr>
            <a:r>
              <a:rPr lang="fr-FR" sz="3200" dirty="0">
                <a:solidFill>
                  <a:srgbClr val="1F4E79"/>
                </a:solidFill>
                <a:latin typeface="Broadway" panose="04040905080B02020502" pitchFamily="82" charset="0"/>
              </a:rPr>
              <a:t>Fonctionnement</a:t>
            </a:r>
            <a:endParaRPr sz="3200" dirty="0">
              <a:solidFill>
                <a:srgbClr val="1F4E79"/>
              </a:solidFill>
              <a:latin typeface="Broadway" panose="04040905080B02020502" pitchFamily="82" charset="0"/>
            </a:endParaRPr>
          </a:p>
          <a:p>
            <a:pPr algn="ctr"/>
            <a:r>
              <a:rPr lang="fr-FR" sz="3200" dirty="0">
                <a:solidFill>
                  <a:srgbClr val="1F4E79"/>
                </a:solidFill>
                <a:latin typeface="Broadway" panose="04040905080B02020502" pitchFamily="82" charset="0"/>
              </a:rPr>
              <a:t>1 889 895 €</a:t>
            </a:r>
            <a:endParaRPr sz="3200" dirty="0">
              <a:solidFill>
                <a:srgbClr val="1F4E79"/>
              </a:solidFill>
              <a:latin typeface="Broadway" panose="04040905080B02020502" pitchFamily="82" charset="0"/>
            </a:endParaRPr>
          </a:p>
        </p:txBody>
      </p:sp>
      <p:sp>
        <p:nvSpPr>
          <p:cNvPr id="8" name="object 7">
            <a:extLst>
              <a:ext uri="{FF2B5EF4-FFF2-40B4-BE49-F238E27FC236}">
                <a16:creationId xmlns:a16="http://schemas.microsoft.com/office/drawing/2014/main" id="{FD237685-3D4B-CAD7-C6F9-4FC0366A7F40}"/>
              </a:ext>
            </a:extLst>
          </p:cNvPr>
          <p:cNvSpPr txBox="1"/>
          <p:nvPr/>
        </p:nvSpPr>
        <p:spPr>
          <a:xfrm>
            <a:off x="7978521" y="1923090"/>
            <a:ext cx="3957447" cy="1019510"/>
          </a:xfrm>
          <a:prstGeom prst="rect">
            <a:avLst/>
          </a:prstGeom>
          <a:solidFill>
            <a:schemeClr val="bg1"/>
          </a:solidFill>
          <a:ln w="28955">
            <a:solidFill>
              <a:srgbClr val="C00000"/>
            </a:solidFill>
          </a:ln>
        </p:spPr>
        <p:txBody>
          <a:bodyPr vert="horz" wrap="square" lIns="0" tIns="34290" rIns="0" bIns="0" rtlCol="0">
            <a:spAutoFit/>
          </a:bodyPr>
          <a:lstStyle/>
          <a:p>
            <a:pPr algn="ctr">
              <a:lnSpc>
                <a:spcPct val="100000"/>
              </a:lnSpc>
              <a:spcBef>
                <a:spcPts val="270"/>
              </a:spcBef>
            </a:pPr>
            <a:r>
              <a:rPr lang="fr-FR" sz="3200" dirty="0">
                <a:solidFill>
                  <a:srgbClr val="1F4E79"/>
                </a:solidFill>
                <a:latin typeface="Broadway" panose="04040905080B02020502" pitchFamily="82" charset="0"/>
              </a:rPr>
              <a:t>Investissement</a:t>
            </a:r>
            <a:endParaRPr sz="3200" dirty="0">
              <a:solidFill>
                <a:srgbClr val="1F4E79"/>
              </a:solidFill>
              <a:latin typeface="Broadway" panose="04040905080B02020502" pitchFamily="82" charset="0"/>
            </a:endParaRPr>
          </a:p>
          <a:p>
            <a:pPr algn="ctr">
              <a:lnSpc>
                <a:spcPct val="100000"/>
              </a:lnSpc>
            </a:pPr>
            <a:r>
              <a:rPr lang="fr-FR" sz="3200" dirty="0">
                <a:solidFill>
                  <a:srgbClr val="1F4E79"/>
                </a:solidFill>
                <a:latin typeface="Broadway" panose="04040905080B02020502" pitchFamily="82" charset="0"/>
              </a:rPr>
              <a:t>1 264 261 €</a:t>
            </a:r>
            <a:endParaRPr sz="3200" dirty="0">
              <a:solidFill>
                <a:srgbClr val="1F4E79"/>
              </a:solidFill>
              <a:latin typeface="Broadway" panose="04040905080B02020502" pitchFamily="82" charset="0"/>
            </a:endParaRPr>
          </a:p>
        </p:txBody>
      </p:sp>
      <p:sp>
        <p:nvSpPr>
          <p:cNvPr id="2" name="object 7">
            <a:extLst>
              <a:ext uri="{FF2B5EF4-FFF2-40B4-BE49-F238E27FC236}">
                <a16:creationId xmlns:a16="http://schemas.microsoft.com/office/drawing/2014/main" id="{FC19E0D6-5489-0BD0-0C0A-126853F27443}"/>
              </a:ext>
            </a:extLst>
          </p:cNvPr>
          <p:cNvSpPr txBox="1"/>
          <p:nvPr/>
        </p:nvSpPr>
        <p:spPr>
          <a:xfrm>
            <a:off x="7978520" y="5294121"/>
            <a:ext cx="3957447" cy="1057982"/>
          </a:xfrm>
          <a:prstGeom prst="rect">
            <a:avLst/>
          </a:prstGeom>
          <a:solidFill>
            <a:schemeClr val="bg1"/>
          </a:solidFill>
          <a:ln w="28955">
            <a:solidFill>
              <a:srgbClr val="C00000"/>
            </a:solidFill>
          </a:ln>
        </p:spPr>
        <p:txBody>
          <a:bodyPr vert="horz" wrap="square" lIns="0" tIns="34290" rIns="0" bIns="0" rtlCol="0">
            <a:spAutoFit/>
          </a:bodyPr>
          <a:lstStyle/>
          <a:p>
            <a:pPr algn="ctr">
              <a:spcBef>
                <a:spcPts val="270"/>
              </a:spcBef>
            </a:pPr>
            <a:r>
              <a:rPr lang="fr-FR" sz="3200" dirty="0">
                <a:solidFill>
                  <a:srgbClr val="1F4E79"/>
                </a:solidFill>
                <a:latin typeface="Broadway" panose="04040905080B02020502" pitchFamily="82" charset="0"/>
              </a:rPr>
              <a:t>Taux</a:t>
            </a:r>
          </a:p>
          <a:p>
            <a:pPr algn="ctr">
              <a:spcBef>
                <a:spcPts val="270"/>
              </a:spcBef>
            </a:pPr>
            <a:r>
              <a:rPr lang="fr-FR" sz="3200" dirty="0">
                <a:solidFill>
                  <a:srgbClr val="1F4E79"/>
                </a:solidFill>
                <a:latin typeface="Broadway" panose="04040905080B02020502" pitchFamily="82" charset="0"/>
              </a:rPr>
              <a:t>inchangés</a:t>
            </a:r>
            <a:endParaRPr sz="3200" dirty="0">
              <a:solidFill>
                <a:srgbClr val="1F4E79"/>
              </a:solidFill>
              <a:latin typeface="Broadway" panose="04040905080B02020502" pitchFamily="82" charset="0"/>
            </a:endParaRPr>
          </a:p>
        </p:txBody>
      </p:sp>
      <p:pic>
        <p:nvPicPr>
          <p:cNvPr id="71682" name="Picture 2" descr="Élus face à la crise du Covid : une prospective financière à actualiser">
            <a:extLst>
              <a:ext uri="{FF2B5EF4-FFF2-40B4-BE49-F238E27FC236}">
                <a16:creationId xmlns:a16="http://schemas.microsoft.com/office/drawing/2014/main" id="{875AE988-EF0E-8CE6-9B9D-CE99A655EE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 y="1905000"/>
            <a:ext cx="7921894" cy="445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682"/>
                                        </p:tgtEl>
                                        <p:attrNameLst>
                                          <p:attrName>style.visibility</p:attrName>
                                        </p:attrNameLst>
                                      </p:cBhvr>
                                      <p:to>
                                        <p:strVal val="visible"/>
                                      </p:to>
                                    </p:set>
                                    <p:animEffect transition="in" filter="fade">
                                      <p:cBhvr>
                                        <p:cTn id="22" dur="2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D0823-BBD0-08C0-78EB-E8D230BFFEDB}"/>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50D5EA0B-E29C-94EE-A55A-0CB5FD44EA6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3" name="ZoneTexte 2">
            <a:extLst>
              <a:ext uri="{FF2B5EF4-FFF2-40B4-BE49-F238E27FC236}">
                <a16:creationId xmlns:a16="http://schemas.microsoft.com/office/drawing/2014/main" id="{E5FBEF64-9960-D861-D000-E2CAFA370EE9}"/>
              </a:ext>
            </a:extLst>
          </p:cNvPr>
          <p:cNvSpPr txBox="1"/>
          <p:nvPr/>
        </p:nvSpPr>
        <p:spPr>
          <a:xfrm>
            <a:off x="2228554" y="1351508"/>
            <a:ext cx="7734893" cy="4154984"/>
          </a:xfrm>
          <a:prstGeom prst="rect">
            <a:avLst/>
          </a:prstGeom>
          <a:solidFill>
            <a:schemeClr val="bg1"/>
          </a:solidFill>
          <a:scene3d>
            <a:camera prst="orthographicFront"/>
            <a:lightRig rig="threePt" dir="t"/>
          </a:scene3d>
          <a:sp3d contourW="38100">
            <a:contourClr>
              <a:srgbClr val="C00000"/>
            </a:contourClr>
          </a:sp3d>
        </p:spPr>
        <p:txBody>
          <a:bodyPr wrap="square" rtlCol="0">
            <a:spAutoFit/>
          </a:bodyPr>
          <a:lstStyle/>
          <a:p>
            <a:pPr algn="ctr"/>
            <a:r>
              <a:rPr lang="fr-FR" sz="6600" dirty="0">
                <a:latin typeface="Broadway" panose="04040905080B02020502" pitchFamily="82" charset="0"/>
              </a:rPr>
              <a:t>Principaux travaux</a:t>
            </a:r>
          </a:p>
          <a:p>
            <a:pPr algn="ctr"/>
            <a:r>
              <a:rPr lang="fr-FR" sz="6600" dirty="0">
                <a:latin typeface="Broadway" panose="04040905080B02020502" pitchFamily="82" charset="0"/>
              </a:rPr>
              <a:t>réalisés</a:t>
            </a:r>
          </a:p>
          <a:p>
            <a:pPr algn="ctr"/>
            <a:r>
              <a:rPr lang="fr-FR" sz="6600" dirty="0">
                <a:latin typeface="Broadway" panose="04040905080B02020502" pitchFamily="82" charset="0"/>
              </a:rPr>
              <a:t>en 2025</a:t>
            </a:r>
          </a:p>
        </p:txBody>
      </p:sp>
    </p:spTree>
    <p:extLst>
      <p:ext uri="{BB962C8B-B14F-4D97-AF65-F5344CB8AC3E}">
        <p14:creationId xmlns:p14="http://schemas.microsoft.com/office/powerpoint/2010/main" val="8042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1000"/>
                                  </p:stCondLst>
                                  <p:childTnLst>
                                    <p:animEffect transition="out" filter="dissolv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plein air, ciel, arbre, sol&#10;&#10;Le contenu généré par l’IA peut être incorrect.">
            <a:extLst>
              <a:ext uri="{FF2B5EF4-FFF2-40B4-BE49-F238E27FC236}">
                <a16:creationId xmlns:a16="http://schemas.microsoft.com/office/drawing/2014/main" id="{84613F21-13AC-0534-8A31-25D7F899855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4" name="ZoneTexte 3">
            <a:extLst>
              <a:ext uri="{FF2B5EF4-FFF2-40B4-BE49-F238E27FC236}">
                <a16:creationId xmlns:a16="http://schemas.microsoft.com/office/drawing/2014/main" id="{253B5B22-BF13-76DB-8B26-35F397D1E061}"/>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 territoire communal</a:t>
            </a:r>
          </a:p>
        </p:txBody>
      </p:sp>
      <p:pic>
        <p:nvPicPr>
          <p:cNvPr id="1026" name="Picture 2" descr="Saint-Sulpice-de-Pommeray — Wikipédia">
            <a:extLst>
              <a:ext uri="{FF2B5EF4-FFF2-40B4-BE49-F238E27FC236}">
                <a16:creationId xmlns:a16="http://schemas.microsoft.com/office/drawing/2014/main" id="{2417E218-EAE4-9374-6BDC-63BDC556F8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8734" y="1289610"/>
            <a:ext cx="7636674" cy="540676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EE5C8395-9422-E8DA-4FDB-3B1BC2373E0C}"/>
              </a:ext>
            </a:extLst>
          </p:cNvPr>
          <p:cNvSpPr txBox="1"/>
          <p:nvPr/>
        </p:nvSpPr>
        <p:spPr>
          <a:xfrm>
            <a:off x="6476199" y="1285952"/>
            <a:ext cx="1198020" cy="630942"/>
          </a:xfrm>
          <a:prstGeom prst="rect">
            <a:avLst/>
          </a:prstGeom>
          <a:noFill/>
        </p:spPr>
        <p:txBody>
          <a:bodyPr wrap="none" rtlCol="0">
            <a:spAutoFit/>
          </a:bodyPr>
          <a:lstStyle/>
          <a:p>
            <a:pPr algn="ctr"/>
            <a:r>
              <a:rPr lang="en-GB" sz="3500" dirty="0" err="1"/>
              <a:t>Fossé</a:t>
            </a:r>
            <a:endParaRPr lang="en-GB" sz="3500" dirty="0"/>
          </a:p>
        </p:txBody>
      </p:sp>
      <p:sp>
        <p:nvSpPr>
          <p:cNvPr id="17" name="ZoneTexte 16">
            <a:extLst>
              <a:ext uri="{FF2B5EF4-FFF2-40B4-BE49-F238E27FC236}">
                <a16:creationId xmlns:a16="http://schemas.microsoft.com/office/drawing/2014/main" id="{9EF9B625-45A7-9AA9-2ECE-9FA336BCF30D}"/>
              </a:ext>
            </a:extLst>
          </p:cNvPr>
          <p:cNvSpPr txBox="1"/>
          <p:nvPr/>
        </p:nvSpPr>
        <p:spPr>
          <a:xfrm>
            <a:off x="1928203" y="1356595"/>
            <a:ext cx="2224135" cy="1169551"/>
          </a:xfrm>
          <a:prstGeom prst="rect">
            <a:avLst/>
          </a:prstGeom>
          <a:noFill/>
        </p:spPr>
        <p:txBody>
          <a:bodyPr wrap="none" rtlCol="0">
            <a:spAutoFit/>
          </a:bodyPr>
          <a:lstStyle/>
          <a:p>
            <a:pPr algn="ctr"/>
            <a:r>
              <a:rPr lang="en-GB" sz="3500" dirty="0"/>
              <a:t>St Lubin en</a:t>
            </a:r>
          </a:p>
          <a:p>
            <a:pPr algn="ctr"/>
            <a:r>
              <a:rPr lang="en-GB" sz="3500" dirty="0"/>
              <a:t>Vergonnois</a:t>
            </a:r>
          </a:p>
        </p:txBody>
      </p:sp>
      <p:sp>
        <p:nvSpPr>
          <p:cNvPr id="18" name="ZoneTexte 17">
            <a:extLst>
              <a:ext uri="{FF2B5EF4-FFF2-40B4-BE49-F238E27FC236}">
                <a16:creationId xmlns:a16="http://schemas.microsoft.com/office/drawing/2014/main" id="{DA980C44-4A6D-CF64-A115-CB0775D4D437}"/>
              </a:ext>
            </a:extLst>
          </p:cNvPr>
          <p:cNvSpPr txBox="1"/>
          <p:nvPr/>
        </p:nvSpPr>
        <p:spPr>
          <a:xfrm>
            <a:off x="2424898" y="5280435"/>
            <a:ext cx="2057616" cy="630942"/>
          </a:xfrm>
          <a:prstGeom prst="rect">
            <a:avLst/>
          </a:prstGeom>
          <a:noFill/>
        </p:spPr>
        <p:txBody>
          <a:bodyPr wrap="none" rtlCol="0">
            <a:spAutoFit/>
          </a:bodyPr>
          <a:lstStyle/>
          <a:p>
            <a:pPr algn="ctr"/>
            <a:r>
              <a:rPr lang="en-GB" sz="3500" dirty="0" err="1"/>
              <a:t>Valencisse</a:t>
            </a:r>
            <a:endParaRPr lang="en-GB" sz="3500" dirty="0"/>
          </a:p>
        </p:txBody>
      </p:sp>
      <p:sp>
        <p:nvSpPr>
          <p:cNvPr id="19" name="ZoneTexte 18">
            <a:extLst>
              <a:ext uri="{FF2B5EF4-FFF2-40B4-BE49-F238E27FC236}">
                <a16:creationId xmlns:a16="http://schemas.microsoft.com/office/drawing/2014/main" id="{191637F7-A17C-852F-5827-DB58BAD5A373}"/>
              </a:ext>
            </a:extLst>
          </p:cNvPr>
          <p:cNvSpPr txBox="1"/>
          <p:nvPr/>
        </p:nvSpPr>
        <p:spPr>
          <a:xfrm>
            <a:off x="7044969" y="5051838"/>
            <a:ext cx="1047082" cy="630942"/>
          </a:xfrm>
          <a:prstGeom prst="rect">
            <a:avLst/>
          </a:prstGeom>
          <a:noFill/>
        </p:spPr>
        <p:txBody>
          <a:bodyPr wrap="none" rtlCol="0">
            <a:spAutoFit/>
          </a:bodyPr>
          <a:lstStyle/>
          <a:p>
            <a:pPr algn="ctr"/>
            <a:r>
              <a:rPr lang="en-GB" sz="3500" dirty="0"/>
              <a:t>Blois</a:t>
            </a:r>
          </a:p>
        </p:txBody>
      </p:sp>
      <p:sp>
        <p:nvSpPr>
          <p:cNvPr id="20" name="ZoneTexte 19">
            <a:extLst>
              <a:ext uri="{FF2B5EF4-FFF2-40B4-BE49-F238E27FC236}">
                <a16:creationId xmlns:a16="http://schemas.microsoft.com/office/drawing/2014/main" id="{42BACCE2-B762-8636-FBA9-3AF0ED05BDDF}"/>
              </a:ext>
            </a:extLst>
          </p:cNvPr>
          <p:cNvSpPr txBox="1"/>
          <p:nvPr/>
        </p:nvSpPr>
        <p:spPr>
          <a:xfrm>
            <a:off x="8195178" y="1851436"/>
            <a:ext cx="2043316" cy="630942"/>
          </a:xfrm>
          <a:prstGeom prst="rect">
            <a:avLst/>
          </a:prstGeom>
          <a:noFill/>
        </p:spPr>
        <p:txBody>
          <a:bodyPr wrap="none" rtlCol="0">
            <a:spAutoFit/>
          </a:bodyPr>
          <a:lstStyle/>
          <a:p>
            <a:pPr algn="ctr"/>
            <a:r>
              <a:rPr lang="en-GB" sz="3500" dirty="0" err="1"/>
              <a:t>Villebarou</a:t>
            </a:r>
            <a:endParaRPr lang="en-GB" sz="3500" dirty="0"/>
          </a:p>
        </p:txBody>
      </p:sp>
      <p:pic>
        <p:nvPicPr>
          <p:cNvPr id="1028" name="Picture 4" descr="🎁⛄​🎅 Distribution des colis de Noël aux aînés] – Mairie de Villeneuve sur  Yonne">
            <a:extLst>
              <a:ext uri="{FF2B5EF4-FFF2-40B4-BE49-F238E27FC236}">
                <a16:creationId xmlns:a16="http://schemas.microsoft.com/office/drawing/2014/main" id="{5AFA2107-B43C-EF79-B99A-3F16321FEAD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45270" y="4143675"/>
            <a:ext cx="17907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25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35EC6-108A-C74C-EB9C-01678D8C35F3}"/>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998976FB-21F6-7DFA-8A79-593B30F81C4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4" name="ZoneTexte 3">
            <a:extLst>
              <a:ext uri="{FF2B5EF4-FFF2-40B4-BE49-F238E27FC236}">
                <a16:creationId xmlns:a16="http://schemas.microsoft.com/office/drawing/2014/main" id="{6F5A50E4-7951-E276-192C-BCA05B1859C0}"/>
              </a:ext>
            </a:extLst>
          </p:cNvPr>
          <p:cNvSpPr txBox="1"/>
          <p:nvPr/>
        </p:nvSpPr>
        <p:spPr>
          <a:xfrm>
            <a:off x="0" y="149089"/>
            <a:ext cx="12144000" cy="2123658"/>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élémentaire</a:t>
            </a:r>
          </a:p>
          <a:p>
            <a:pPr algn="ctr"/>
            <a:r>
              <a:rPr lang="fr-FR" sz="6600" dirty="0">
                <a:solidFill>
                  <a:schemeClr val="bg1"/>
                </a:solidFill>
                <a:latin typeface="Broadway" panose="04040905080B02020502" pitchFamily="82" charset="0"/>
              </a:rPr>
              <a:t>Réfection de la garderie</a:t>
            </a:r>
          </a:p>
        </p:txBody>
      </p:sp>
      <p:sp>
        <p:nvSpPr>
          <p:cNvPr id="5" name="Rectangle 4" descr="C:\Users\adjoint.2\Desktop\PHOTOS\TRAVAUX 2025\RENOVATION GARDERIE\AVANT TRAVAUX\20250704_110952.jpg">
            <a:extLst>
              <a:ext uri="{FF2B5EF4-FFF2-40B4-BE49-F238E27FC236}">
                <a16:creationId xmlns:a16="http://schemas.microsoft.com/office/drawing/2014/main" id="{D6D02685-4D4F-8A89-BD5A-9FAE103F240D}"/>
              </a:ext>
            </a:extLst>
          </p:cNvPr>
          <p:cNvSpPr>
            <a:spLocks noChangeAspect="1"/>
          </p:cNvSpPr>
          <p:nvPr/>
        </p:nvSpPr>
        <p:spPr>
          <a:xfrm>
            <a:off x="977396" y="2224750"/>
            <a:ext cx="4263384" cy="3960000"/>
          </a:xfrm>
          <a:prstGeom prst="rect">
            <a:avLst/>
          </a:prstGeom>
          <a:blipFill>
            <a:blip r:embed="rId4" cstate="email">
              <a:extLst>
                <a:ext uri="{28A0092B-C50C-407E-A947-70E740481C1C}">
                  <a14:useLocalDpi xmlns:a14="http://schemas.microsoft.com/office/drawing/2010/main"/>
                </a:ext>
              </a:extLst>
            </a:blip>
            <a:srcRect/>
            <a:stretch>
              <a:fillRect/>
            </a:stretch>
          </a:blipFill>
          <a:ln w="5080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6" name="Rectangle 5" descr="C:\Users\adjoint.2\Desktop\PHOTOS\TRAVAUX 2025\RENOVATION GARDERIE\20250821_112624.jpg">
            <a:extLst>
              <a:ext uri="{FF2B5EF4-FFF2-40B4-BE49-F238E27FC236}">
                <a16:creationId xmlns:a16="http://schemas.microsoft.com/office/drawing/2014/main" id="{980F768B-CAD5-1CA3-C09E-54C5C6B56EC6}"/>
              </a:ext>
            </a:extLst>
          </p:cNvPr>
          <p:cNvSpPr>
            <a:spLocks noChangeAspect="1"/>
          </p:cNvSpPr>
          <p:nvPr/>
        </p:nvSpPr>
        <p:spPr>
          <a:xfrm>
            <a:off x="6796330" y="2224750"/>
            <a:ext cx="4280648" cy="3960000"/>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7" name="ZoneTexte 6">
            <a:extLst>
              <a:ext uri="{FF2B5EF4-FFF2-40B4-BE49-F238E27FC236}">
                <a16:creationId xmlns:a16="http://schemas.microsoft.com/office/drawing/2014/main" id="{01774CEA-4145-3ADE-1AF2-5670EEA3F6F9}"/>
              </a:ext>
            </a:extLst>
          </p:cNvPr>
          <p:cNvSpPr txBox="1"/>
          <p:nvPr/>
        </p:nvSpPr>
        <p:spPr>
          <a:xfrm>
            <a:off x="2526108" y="6187675"/>
            <a:ext cx="1165960" cy="461665"/>
          </a:xfrm>
          <a:prstGeom prst="rect">
            <a:avLst/>
          </a:prstGeom>
          <a:noFill/>
        </p:spPr>
        <p:txBody>
          <a:bodyPr wrap="none" rtlCol="0">
            <a:spAutoFit/>
          </a:bodyPr>
          <a:lstStyle/>
          <a:p>
            <a:r>
              <a:rPr lang="en-GB" sz="2400" dirty="0">
                <a:solidFill>
                  <a:schemeClr val="bg1"/>
                </a:solidFill>
                <a:latin typeface="Broadway" panose="04040905080B02020502" pitchFamily="82" charset="0"/>
              </a:rPr>
              <a:t>Avant</a:t>
            </a:r>
          </a:p>
        </p:txBody>
      </p:sp>
      <p:sp>
        <p:nvSpPr>
          <p:cNvPr id="8" name="ZoneTexte 7">
            <a:extLst>
              <a:ext uri="{FF2B5EF4-FFF2-40B4-BE49-F238E27FC236}">
                <a16:creationId xmlns:a16="http://schemas.microsoft.com/office/drawing/2014/main" id="{0E2279B5-57E1-544B-CFA7-1C7B09F3F900}"/>
              </a:ext>
            </a:extLst>
          </p:cNvPr>
          <p:cNvSpPr txBox="1"/>
          <p:nvPr/>
        </p:nvSpPr>
        <p:spPr>
          <a:xfrm>
            <a:off x="8369480" y="6187675"/>
            <a:ext cx="1134349" cy="461665"/>
          </a:xfrm>
          <a:prstGeom prst="rect">
            <a:avLst/>
          </a:prstGeom>
          <a:noFill/>
        </p:spPr>
        <p:txBody>
          <a:bodyPr wrap="none" rtlCol="0">
            <a:spAutoFit/>
          </a:bodyPr>
          <a:lstStyle/>
          <a:p>
            <a:r>
              <a:rPr lang="en-GB" sz="2400" dirty="0">
                <a:solidFill>
                  <a:schemeClr val="bg1"/>
                </a:solidFill>
                <a:latin typeface="Broadway" panose="04040905080B02020502" pitchFamily="82" charset="0"/>
              </a:rPr>
              <a:t>Après</a:t>
            </a:r>
          </a:p>
        </p:txBody>
      </p:sp>
    </p:spTree>
    <p:extLst>
      <p:ext uri="{BB962C8B-B14F-4D97-AF65-F5344CB8AC3E}">
        <p14:creationId xmlns:p14="http://schemas.microsoft.com/office/powerpoint/2010/main" val="271331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96A82-DE47-6BEB-0B26-886CC47261CC}"/>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C0ED6608-BF39-FC4D-1969-E38A76AA5A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4" name="ZoneTexte 3">
            <a:extLst>
              <a:ext uri="{FF2B5EF4-FFF2-40B4-BE49-F238E27FC236}">
                <a16:creationId xmlns:a16="http://schemas.microsoft.com/office/drawing/2014/main" id="{E2A357E7-64B9-0941-B0B3-D16DA3E5A380}"/>
              </a:ext>
            </a:extLst>
          </p:cNvPr>
          <p:cNvSpPr txBox="1"/>
          <p:nvPr/>
        </p:nvSpPr>
        <p:spPr>
          <a:xfrm>
            <a:off x="0" y="149089"/>
            <a:ext cx="12144000" cy="2123658"/>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Ecoles</a:t>
            </a:r>
          </a:p>
          <a:p>
            <a:pPr algn="ctr"/>
            <a:r>
              <a:rPr lang="fr-FR" sz="6600" dirty="0">
                <a:solidFill>
                  <a:schemeClr val="bg1"/>
                </a:solidFill>
                <a:latin typeface="Broadway" panose="04040905080B02020502" pitchFamily="82" charset="0"/>
              </a:rPr>
              <a:t>Remplacement des néons</a:t>
            </a:r>
          </a:p>
        </p:txBody>
      </p:sp>
      <p:sp>
        <p:nvSpPr>
          <p:cNvPr id="7" name="ZoneTexte 6">
            <a:extLst>
              <a:ext uri="{FF2B5EF4-FFF2-40B4-BE49-F238E27FC236}">
                <a16:creationId xmlns:a16="http://schemas.microsoft.com/office/drawing/2014/main" id="{A077F407-AA2B-BBF4-A99D-EE7FEAFF9CC0}"/>
              </a:ext>
            </a:extLst>
          </p:cNvPr>
          <p:cNvSpPr txBox="1"/>
          <p:nvPr/>
        </p:nvSpPr>
        <p:spPr>
          <a:xfrm>
            <a:off x="2526108" y="6187675"/>
            <a:ext cx="1165960" cy="461665"/>
          </a:xfrm>
          <a:prstGeom prst="rect">
            <a:avLst/>
          </a:prstGeom>
          <a:noFill/>
        </p:spPr>
        <p:txBody>
          <a:bodyPr wrap="none" rtlCol="0">
            <a:spAutoFit/>
          </a:bodyPr>
          <a:lstStyle/>
          <a:p>
            <a:r>
              <a:rPr lang="en-GB" sz="2400" dirty="0">
                <a:solidFill>
                  <a:schemeClr val="bg1"/>
                </a:solidFill>
                <a:latin typeface="Broadway" panose="04040905080B02020502" pitchFamily="82" charset="0"/>
              </a:rPr>
              <a:t>Avant</a:t>
            </a:r>
          </a:p>
        </p:txBody>
      </p:sp>
      <p:sp>
        <p:nvSpPr>
          <p:cNvPr id="8" name="ZoneTexte 7">
            <a:extLst>
              <a:ext uri="{FF2B5EF4-FFF2-40B4-BE49-F238E27FC236}">
                <a16:creationId xmlns:a16="http://schemas.microsoft.com/office/drawing/2014/main" id="{D03EE88A-B6D2-F65F-6B83-921D8625A3E0}"/>
              </a:ext>
            </a:extLst>
          </p:cNvPr>
          <p:cNvSpPr txBox="1"/>
          <p:nvPr/>
        </p:nvSpPr>
        <p:spPr>
          <a:xfrm>
            <a:off x="8369480" y="6187675"/>
            <a:ext cx="1134349" cy="461665"/>
          </a:xfrm>
          <a:prstGeom prst="rect">
            <a:avLst/>
          </a:prstGeom>
          <a:noFill/>
        </p:spPr>
        <p:txBody>
          <a:bodyPr wrap="none" rtlCol="0">
            <a:spAutoFit/>
          </a:bodyPr>
          <a:lstStyle/>
          <a:p>
            <a:r>
              <a:rPr lang="en-GB" sz="2400" dirty="0">
                <a:solidFill>
                  <a:schemeClr val="bg1"/>
                </a:solidFill>
                <a:latin typeface="Broadway" panose="04040905080B02020502" pitchFamily="82" charset="0"/>
              </a:rPr>
              <a:t>Après</a:t>
            </a:r>
          </a:p>
        </p:txBody>
      </p:sp>
      <p:sp>
        <p:nvSpPr>
          <p:cNvPr id="10" name="Rectangle 9" descr="C:\Users\adjoint.2\Desktop\PHOTOS\TRAVAUX 2025\PASSAGE EN DALLE LED DES DEUX ECOLES\20250115_101653.jpg">
            <a:extLst>
              <a:ext uri="{FF2B5EF4-FFF2-40B4-BE49-F238E27FC236}">
                <a16:creationId xmlns:a16="http://schemas.microsoft.com/office/drawing/2014/main" id="{6255FC93-5DC8-1A78-EFD7-8DF3139603DF}"/>
              </a:ext>
            </a:extLst>
          </p:cNvPr>
          <p:cNvSpPr>
            <a:spLocks noChangeAspect="1"/>
          </p:cNvSpPr>
          <p:nvPr/>
        </p:nvSpPr>
        <p:spPr>
          <a:xfrm>
            <a:off x="6400800" y="2233613"/>
            <a:ext cx="4346341" cy="3960000"/>
          </a:xfrm>
          <a:prstGeom prst="rect">
            <a:avLst/>
          </a:prstGeom>
          <a:blipFill>
            <a:blip r:embed="rId4" cstate="email">
              <a:extLst>
                <a:ext uri="{28A0092B-C50C-407E-A947-70E740481C1C}">
                  <a14:useLocalDpi xmlns:a14="http://schemas.microsoft.com/office/drawing/2010/main"/>
                </a:ext>
              </a:extLst>
            </a:blip>
            <a:srcRect/>
            <a:stretch>
              <a:fillRect/>
            </a:stretch>
          </a:blipFill>
          <a:ln w="5080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11" name="Rectangle 10" descr="C:\Users\adjoint.2\Desktop\PHOTOS\TRAVAUX 2025\PASSAGE EN DALLE LED DES DEUX ECOLES\20250115_102101.jpg">
            <a:extLst>
              <a:ext uri="{FF2B5EF4-FFF2-40B4-BE49-F238E27FC236}">
                <a16:creationId xmlns:a16="http://schemas.microsoft.com/office/drawing/2014/main" id="{468499E5-301D-B1AA-7E77-F1CEA434F95A}"/>
              </a:ext>
            </a:extLst>
          </p:cNvPr>
          <p:cNvSpPr>
            <a:spLocks noChangeAspect="1"/>
          </p:cNvSpPr>
          <p:nvPr/>
        </p:nvSpPr>
        <p:spPr>
          <a:xfrm>
            <a:off x="964168" y="2227675"/>
            <a:ext cx="4280648" cy="3960000"/>
          </a:xfrm>
          <a:prstGeom prst="rect">
            <a:avLst/>
          </a:prstGeom>
          <a:blipFill>
            <a:blip r:embed="rId5" cstate="email">
              <a:extLst>
                <a:ext uri="{28A0092B-C50C-407E-A947-70E740481C1C}">
                  <a14:useLocalDpi xmlns:a14="http://schemas.microsoft.com/office/drawing/2010/main"/>
                </a:ext>
              </a:extLst>
            </a:blip>
            <a:srcRect/>
            <a:stretch>
              <a:fillRect/>
            </a:stretch>
          </a:blipFill>
          <a:ln w="5080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Tree>
    <p:extLst>
      <p:ext uri="{BB962C8B-B14F-4D97-AF65-F5344CB8AC3E}">
        <p14:creationId xmlns:p14="http://schemas.microsoft.com/office/powerpoint/2010/main" val="170812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F098-E322-55A0-2141-D199C6DDDB63}"/>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723F064B-DAB0-4BFC-F5E0-6A2F2975271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4" name="ZoneTexte 3">
            <a:extLst>
              <a:ext uri="{FF2B5EF4-FFF2-40B4-BE49-F238E27FC236}">
                <a16:creationId xmlns:a16="http://schemas.microsoft.com/office/drawing/2014/main" id="{BDEC4AFE-4BD9-B315-81D4-82E1EA7A29E7}"/>
              </a:ext>
            </a:extLst>
          </p:cNvPr>
          <p:cNvSpPr txBox="1"/>
          <p:nvPr/>
        </p:nvSpPr>
        <p:spPr>
          <a:xfrm>
            <a:off x="0" y="149089"/>
            <a:ext cx="12144000" cy="2123658"/>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Gymnase</a:t>
            </a:r>
          </a:p>
          <a:p>
            <a:pPr algn="ctr"/>
            <a:r>
              <a:rPr lang="fr-FR" sz="6600" dirty="0">
                <a:solidFill>
                  <a:schemeClr val="bg1"/>
                </a:solidFill>
                <a:latin typeface="Broadway" panose="04040905080B02020502" pitchFamily="82" charset="0"/>
              </a:rPr>
              <a:t>Sécurité et économies</a:t>
            </a:r>
          </a:p>
        </p:txBody>
      </p:sp>
      <p:pic>
        <p:nvPicPr>
          <p:cNvPr id="7170" name="Picture 2" descr="Protection Incendie, des normes pour votre sécurité... | Sopro SOPRO">
            <a:extLst>
              <a:ext uri="{FF2B5EF4-FFF2-40B4-BE49-F238E27FC236}">
                <a16:creationId xmlns:a16="http://schemas.microsoft.com/office/drawing/2014/main" id="{07FC959E-500E-FD01-19AB-198C2B98F31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4925" y="2169434"/>
            <a:ext cx="6489130" cy="4500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essins du jour ! Chauffe-eau coupés par #Enedis #compteurlinky #energie  #criseenergetique #actu #dessindepresse">
            <a:extLst>
              <a:ext uri="{FF2B5EF4-FFF2-40B4-BE49-F238E27FC236}">
                <a16:creationId xmlns:a16="http://schemas.microsoft.com/office/drawing/2014/main" id="{195EA504-914E-91DB-B3D1-B2C4390B352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90205" y="2169434"/>
            <a:ext cx="3750000" cy="45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9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8A302-519F-6EC3-F5B8-10F81B9EF4F5}"/>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2F95F25C-D436-956A-7956-5E90459E414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4" name="ZoneTexte 3">
            <a:extLst>
              <a:ext uri="{FF2B5EF4-FFF2-40B4-BE49-F238E27FC236}">
                <a16:creationId xmlns:a16="http://schemas.microsoft.com/office/drawing/2014/main" id="{A0AF3B84-25EE-B1E3-8E1E-04B74DDCA284}"/>
              </a:ext>
            </a:extLst>
          </p:cNvPr>
          <p:cNvSpPr txBox="1"/>
          <p:nvPr/>
        </p:nvSpPr>
        <p:spPr>
          <a:xfrm>
            <a:off x="0" y="149089"/>
            <a:ext cx="12144000" cy="2108269"/>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Ecole élémentaire</a:t>
            </a:r>
          </a:p>
          <a:p>
            <a:pPr algn="ctr"/>
            <a:r>
              <a:rPr lang="fr-FR" sz="6500" dirty="0">
                <a:solidFill>
                  <a:schemeClr val="bg1"/>
                </a:solidFill>
                <a:latin typeface="Broadway" panose="04040905080B02020502" pitchFamily="82" charset="0"/>
              </a:rPr>
              <a:t>Rafraichissement CE1/CE2</a:t>
            </a:r>
          </a:p>
        </p:txBody>
      </p:sp>
      <p:sp>
        <p:nvSpPr>
          <p:cNvPr id="7" name="ZoneTexte 6">
            <a:extLst>
              <a:ext uri="{FF2B5EF4-FFF2-40B4-BE49-F238E27FC236}">
                <a16:creationId xmlns:a16="http://schemas.microsoft.com/office/drawing/2014/main" id="{B064D5A0-C733-03BA-4C66-4C1928C63AD3}"/>
              </a:ext>
            </a:extLst>
          </p:cNvPr>
          <p:cNvSpPr txBox="1"/>
          <p:nvPr/>
        </p:nvSpPr>
        <p:spPr>
          <a:xfrm>
            <a:off x="2505693" y="6187675"/>
            <a:ext cx="1165960" cy="461665"/>
          </a:xfrm>
          <a:prstGeom prst="rect">
            <a:avLst/>
          </a:prstGeom>
          <a:noFill/>
        </p:spPr>
        <p:txBody>
          <a:bodyPr wrap="none" rtlCol="0">
            <a:spAutoFit/>
          </a:bodyPr>
          <a:lstStyle/>
          <a:p>
            <a:r>
              <a:rPr lang="en-GB" sz="2400" dirty="0">
                <a:solidFill>
                  <a:schemeClr val="bg1"/>
                </a:solidFill>
                <a:latin typeface="Broadway" panose="04040905080B02020502" pitchFamily="82" charset="0"/>
              </a:rPr>
              <a:t>Avant</a:t>
            </a:r>
          </a:p>
        </p:txBody>
      </p:sp>
      <p:sp>
        <p:nvSpPr>
          <p:cNvPr id="8" name="ZoneTexte 7">
            <a:extLst>
              <a:ext uri="{FF2B5EF4-FFF2-40B4-BE49-F238E27FC236}">
                <a16:creationId xmlns:a16="http://schemas.microsoft.com/office/drawing/2014/main" id="{AD69CC94-85BF-9B1B-A943-4F0E9008D61D}"/>
              </a:ext>
            </a:extLst>
          </p:cNvPr>
          <p:cNvSpPr txBox="1"/>
          <p:nvPr/>
        </p:nvSpPr>
        <p:spPr>
          <a:xfrm>
            <a:off x="8000176" y="6187675"/>
            <a:ext cx="1134349" cy="461665"/>
          </a:xfrm>
          <a:prstGeom prst="rect">
            <a:avLst/>
          </a:prstGeom>
          <a:noFill/>
        </p:spPr>
        <p:txBody>
          <a:bodyPr wrap="none" rtlCol="0">
            <a:spAutoFit/>
          </a:bodyPr>
          <a:lstStyle/>
          <a:p>
            <a:r>
              <a:rPr lang="en-GB" sz="2400" dirty="0">
                <a:solidFill>
                  <a:schemeClr val="bg1"/>
                </a:solidFill>
                <a:latin typeface="Broadway" panose="04040905080B02020502" pitchFamily="82" charset="0"/>
              </a:rPr>
              <a:t>Après</a:t>
            </a:r>
          </a:p>
        </p:txBody>
      </p:sp>
      <p:sp>
        <p:nvSpPr>
          <p:cNvPr id="12" name="Rectangle 11" descr="C:\Users\adjoint.2\Desktop\PHOTOS\TRAVAUX 2025\PEINTURE CLASSE CE1-CE2\IMG_20251028_172710.jpg">
            <a:extLst>
              <a:ext uri="{FF2B5EF4-FFF2-40B4-BE49-F238E27FC236}">
                <a16:creationId xmlns:a16="http://schemas.microsoft.com/office/drawing/2014/main" id="{E8A36A19-7215-2B2C-0BAB-B489335C8A9F}"/>
              </a:ext>
            </a:extLst>
          </p:cNvPr>
          <p:cNvSpPr>
            <a:spLocks noChangeAspect="1"/>
          </p:cNvSpPr>
          <p:nvPr/>
        </p:nvSpPr>
        <p:spPr>
          <a:xfrm>
            <a:off x="963795" y="2227675"/>
            <a:ext cx="4249756" cy="3960000"/>
          </a:xfrm>
          <a:prstGeom prst="rect">
            <a:avLst/>
          </a:prstGeom>
          <a:blipFill>
            <a:blip r:embed="rId4" cstate="email">
              <a:extLst>
                <a:ext uri="{28A0092B-C50C-407E-A947-70E740481C1C}">
                  <a14:useLocalDpi xmlns:a14="http://schemas.microsoft.com/office/drawing/2010/main"/>
                </a:ext>
              </a:extLst>
            </a:blip>
            <a:srcRect/>
            <a:stretch>
              <a:fillRect/>
            </a:stretch>
          </a:blipFill>
          <a:ln w="5080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13" name="Rectangle 12" descr="C:\Users\adjoint.2\Desktop\PHOTOS\TRAVAUX 2025\PEINTURE CLASSE CE1-CE2\20251027_145839.jpg">
            <a:extLst>
              <a:ext uri="{FF2B5EF4-FFF2-40B4-BE49-F238E27FC236}">
                <a16:creationId xmlns:a16="http://schemas.microsoft.com/office/drawing/2014/main" id="{6F4BF636-5A57-7F26-8985-3ED830EBBCC4}"/>
              </a:ext>
            </a:extLst>
          </p:cNvPr>
          <p:cNvSpPr>
            <a:spLocks noChangeAspect="1"/>
          </p:cNvSpPr>
          <p:nvPr/>
        </p:nvSpPr>
        <p:spPr>
          <a:xfrm>
            <a:off x="6451075" y="2253297"/>
            <a:ext cx="4232551" cy="3960000"/>
          </a:xfrm>
          <a:prstGeom prst="rect">
            <a:avLst/>
          </a:prstGeom>
          <a:blipFill>
            <a:blip r:embed="rId5" cstate="email">
              <a:extLst>
                <a:ext uri="{28A0092B-C50C-407E-A947-70E740481C1C}">
                  <a14:useLocalDpi xmlns:a14="http://schemas.microsoft.com/office/drawing/2010/main"/>
                </a:ext>
              </a:extLst>
            </a:blip>
            <a:srcRect/>
            <a:stretch>
              <a:fillRect/>
            </a:stretch>
          </a:blipFill>
          <a:ln w="50800"/>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Tree>
    <p:extLst>
      <p:ext uri="{BB962C8B-B14F-4D97-AF65-F5344CB8AC3E}">
        <p14:creationId xmlns:p14="http://schemas.microsoft.com/office/powerpoint/2010/main" val="171640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2" grpId="0"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CEDF7-5BB2-08F3-13A4-344029053540}"/>
            </a:ext>
          </a:extLst>
        </p:cNvPr>
        <p:cNvGrpSpPr/>
        <p:nvPr/>
      </p:nvGrpSpPr>
      <p:grpSpPr>
        <a:xfrm>
          <a:off x="0" y="0"/>
          <a:ext cx="0" cy="0"/>
          <a:chOff x="0" y="0"/>
          <a:chExt cx="0" cy="0"/>
        </a:xfrm>
      </p:grpSpPr>
      <p:pic>
        <p:nvPicPr>
          <p:cNvPr id="3" name="Image 2" descr="Une image contenant plein air, ciel, arbre, sol&#10;&#10;Le contenu généré par l’IA peut être incorrect.">
            <a:extLst>
              <a:ext uri="{FF2B5EF4-FFF2-40B4-BE49-F238E27FC236}">
                <a16:creationId xmlns:a16="http://schemas.microsoft.com/office/drawing/2014/main" id="{14B19C17-5A71-CF9E-0041-CBE55D4663E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pic>
        <p:nvPicPr>
          <p:cNvPr id="5122" name="Picture 2" descr="Actualité - Syndicat, Énergies Haute-Vienne">
            <a:extLst>
              <a:ext uri="{FF2B5EF4-FFF2-40B4-BE49-F238E27FC236}">
                <a16:creationId xmlns:a16="http://schemas.microsoft.com/office/drawing/2014/main" id="{F9D5D377-F7CB-3153-7FBB-3531FAA8339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3887" y="1370330"/>
            <a:ext cx="8558968" cy="513538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B6B8AF1-7533-73B1-FC21-5925D768BE0D}"/>
              </a:ext>
            </a:extLst>
          </p:cNvPr>
          <p:cNvSpPr txBox="1"/>
          <p:nvPr/>
        </p:nvSpPr>
        <p:spPr>
          <a:xfrm>
            <a:off x="11371"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L’éclairage public</a:t>
            </a:r>
          </a:p>
        </p:txBody>
      </p:sp>
    </p:spTree>
    <p:extLst>
      <p:ext uri="{BB962C8B-B14F-4D97-AF65-F5344CB8AC3E}">
        <p14:creationId xmlns:p14="http://schemas.microsoft.com/office/powerpoint/2010/main" val="329427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42FAD89-2ABE-48D7-4F06-4318D3BB11C9}"/>
              </a:ext>
            </a:extLst>
          </p:cNvPr>
          <p:cNvSpPr txBox="1"/>
          <p:nvPr/>
        </p:nvSpPr>
        <p:spPr>
          <a:xfrm>
            <a:off x="0" y="4778239"/>
            <a:ext cx="12144000" cy="2123658"/>
          </a:xfrm>
          <a:prstGeom prst="rect">
            <a:avLst/>
          </a:prstGeom>
          <a:noFill/>
        </p:spPr>
        <p:txBody>
          <a:bodyPr wrap="square" rtlCol="0">
            <a:spAutoFit/>
          </a:bodyPr>
          <a:lstStyle/>
          <a:p>
            <a:pPr algn="r"/>
            <a:r>
              <a:rPr lang="fr-FR" sz="6600" dirty="0">
                <a:latin typeface="Broadway" panose="04040905080B02020502" pitchFamily="82" charset="0"/>
              </a:rPr>
              <a:t>Les projets </a:t>
            </a:r>
          </a:p>
          <a:p>
            <a:pPr algn="r"/>
            <a:r>
              <a:rPr lang="fr-FR" sz="6600" dirty="0">
                <a:latin typeface="Broadway" panose="04040905080B02020502" pitchFamily="82" charset="0"/>
              </a:rPr>
              <a:t>2024</a:t>
            </a:r>
          </a:p>
        </p:txBody>
      </p:sp>
      <p:pic>
        <p:nvPicPr>
          <p:cNvPr id="10242" name="Picture 2" descr="Framagit : gardez le contrôle de vos projets ! - Le site du journal L'âge de  faire">
            <a:extLst>
              <a:ext uri="{FF2B5EF4-FFF2-40B4-BE49-F238E27FC236}">
                <a16:creationId xmlns:a16="http://schemas.microsoft.com/office/drawing/2014/main" id="{B382F2DD-487D-D477-F4CA-27975E1B105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582" b="4861"/>
          <a:stretch/>
        </p:blipFill>
        <p:spPr bwMode="auto">
          <a:xfrm>
            <a:off x="35300" y="-59403"/>
            <a:ext cx="12121400" cy="690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0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7116-4F98-1D9B-8516-FF670A7CC7E6}"/>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3EBB0A4F-29CC-CDA3-8000-90E805500D4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pic>
        <p:nvPicPr>
          <p:cNvPr id="2050" name="Picture 2" descr="Un guide à l'intention des élus et techniciens – CAUE 41">
            <a:extLst>
              <a:ext uri="{FF2B5EF4-FFF2-40B4-BE49-F238E27FC236}">
                <a16:creationId xmlns:a16="http://schemas.microsoft.com/office/drawing/2014/main" id="{4A4B9008-0F9F-8405-5A7F-8FF642CC02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95663" y="1226375"/>
            <a:ext cx="5400675" cy="540067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0C4E68E-E30D-853E-EF9B-0B2537BB159D}"/>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Projets 2026</a:t>
            </a:r>
          </a:p>
        </p:txBody>
      </p:sp>
      <p:pic>
        <p:nvPicPr>
          <p:cNvPr id="2052" name="Picture 4" descr="TÉLÉCHARGEZ NOTRE LOGO – Département de Loir-et-Cher">
            <a:extLst>
              <a:ext uri="{FF2B5EF4-FFF2-40B4-BE49-F238E27FC236}">
                <a16:creationId xmlns:a16="http://schemas.microsoft.com/office/drawing/2014/main" id="{AA2C66A1-9436-35D4-C0BC-21FA2F1EE85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72816" y="3015206"/>
            <a:ext cx="1823013" cy="182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8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A507F-C387-92A3-9C4B-4C13C63CD87F}"/>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67724B0B-E87E-002E-40A8-157AD2EEDB9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4" name="ZoneTexte 3">
            <a:extLst>
              <a:ext uri="{FF2B5EF4-FFF2-40B4-BE49-F238E27FC236}">
                <a16:creationId xmlns:a16="http://schemas.microsoft.com/office/drawing/2014/main" id="{772F5887-26AD-EC54-51A2-1EAE302D5CE9}"/>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Projets 2026</a:t>
            </a:r>
          </a:p>
        </p:txBody>
      </p:sp>
      <p:pic>
        <p:nvPicPr>
          <p:cNvPr id="3076" name="Picture 4" descr="Local Génial - 27/01/2023 - Déléguez vos tâches administratives !">
            <a:extLst>
              <a:ext uri="{FF2B5EF4-FFF2-40B4-BE49-F238E27FC236}">
                <a16:creationId xmlns:a16="http://schemas.microsoft.com/office/drawing/2014/main" id="{6E741184-2A88-F28D-E219-7F6CFD2C27E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69308" y="2582253"/>
            <a:ext cx="5760000" cy="27360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2 285 800+ Habitation Illustrations Stock Illustrations, graphiques  vectoriels libre de droits et Clip Art - iStock">
            <a:extLst>
              <a:ext uri="{FF2B5EF4-FFF2-40B4-BE49-F238E27FC236}">
                <a16:creationId xmlns:a16="http://schemas.microsoft.com/office/drawing/2014/main" id="{93FDD397-1F5F-115F-2F57-B8D9EE3170A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77047" y="2204253"/>
            <a:ext cx="3600000" cy="34920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 chevron 2">
            <a:extLst>
              <a:ext uri="{FF2B5EF4-FFF2-40B4-BE49-F238E27FC236}">
                <a16:creationId xmlns:a16="http://schemas.microsoft.com/office/drawing/2014/main" id="{ED755EEA-47F0-5FA0-5B24-8C449C02CE95}"/>
              </a:ext>
            </a:extLst>
          </p:cNvPr>
          <p:cNvSpPr/>
          <p:nvPr/>
        </p:nvSpPr>
        <p:spPr>
          <a:xfrm>
            <a:off x="4352081" y="3232623"/>
            <a:ext cx="949192" cy="1435261"/>
          </a:xfrm>
          <a:prstGeom prst="chevron">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5" name="Flèche : chevron 4">
            <a:extLst>
              <a:ext uri="{FF2B5EF4-FFF2-40B4-BE49-F238E27FC236}">
                <a16:creationId xmlns:a16="http://schemas.microsoft.com/office/drawing/2014/main" id="{F5C1E474-4E0A-D640-E9B9-3859A8136064}"/>
              </a:ext>
            </a:extLst>
          </p:cNvPr>
          <p:cNvSpPr/>
          <p:nvPr/>
        </p:nvSpPr>
        <p:spPr>
          <a:xfrm>
            <a:off x="5001711" y="3232623"/>
            <a:ext cx="949192" cy="1435261"/>
          </a:xfrm>
          <a:prstGeom prst="chevron">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3631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20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2000"/>
                                        <p:tgtEl>
                                          <p:spTgt spid="3076"/>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1153C-A39A-FD29-C506-2A0D168390F8}"/>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26604116-0506-5804-4CCF-56B8F2C25BF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sp>
        <p:nvSpPr>
          <p:cNvPr id="4" name="ZoneTexte 3">
            <a:extLst>
              <a:ext uri="{FF2B5EF4-FFF2-40B4-BE49-F238E27FC236}">
                <a16:creationId xmlns:a16="http://schemas.microsoft.com/office/drawing/2014/main" id="{4B4C200C-DF23-EBD9-B9AD-27AAC985F14C}"/>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Projets 2026</a:t>
            </a:r>
          </a:p>
        </p:txBody>
      </p:sp>
      <p:pic>
        <p:nvPicPr>
          <p:cNvPr id="4098" name="Picture 2" descr="Région de Colmar. Le Zapping politique : jardin du souvenir encombré,  discussions au point mort">
            <a:extLst>
              <a:ext uri="{FF2B5EF4-FFF2-40B4-BE49-F238E27FC236}">
                <a16:creationId xmlns:a16="http://schemas.microsoft.com/office/drawing/2014/main" id="{54E5E704-ADCF-C6D3-6C9E-DD91C1736BD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92722" y="1118189"/>
            <a:ext cx="8406557" cy="560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820D9-385B-C143-DF85-86F34830C838}"/>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8C677DE9-5896-F7EA-276D-941A009CA0B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882" y="12150"/>
            <a:ext cx="12168000" cy="6827951"/>
          </a:xfrm>
          <a:prstGeom prst="rect">
            <a:avLst/>
          </a:prstGeom>
        </p:spPr>
      </p:pic>
      <p:sp>
        <p:nvSpPr>
          <p:cNvPr id="4" name="ZoneTexte 3">
            <a:extLst>
              <a:ext uri="{FF2B5EF4-FFF2-40B4-BE49-F238E27FC236}">
                <a16:creationId xmlns:a16="http://schemas.microsoft.com/office/drawing/2014/main" id="{8D7735AF-834A-7D1C-BD03-4FAE02D29A41}"/>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Projets 2026</a:t>
            </a:r>
          </a:p>
        </p:txBody>
      </p:sp>
      <p:pic>
        <p:nvPicPr>
          <p:cNvPr id="5" name="Image 4">
            <a:extLst>
              <a:ext uri="{FF2B5EF4-FFF2-40B4-BE49-F238E27FC236}">
                <a16:creationId xmlns:a16="http://schemas.microsoft.com/office/drawing/2014/main" id="{FB1A85DE-260F-531B-FB92-43909B39C784}"/>
              </a:ext>
            </a:extLst>
          </p:cNvPr>
          <p:cNvPicPr>
            <a:picLocks noChangeAspect="1"/>
          </p:cNvPicPr>
          <p:nvPr/>
        </p:nvPicPr>
        <p:blipFill>
          <a:blip r:embed="rId4"/>
          <a:stretch>
            <a:fillRect/>
          </a:stretch>
        </p:blipFill>
        <p:spPr>
          <a:xfrm>
            <a:off x="1053301" y="1594936"/>
            <a:ext cx="4429745" cy="4444560"/>
          </a:xfrm>
          <a:prstGeom prst="rect">
            <a:avLst/>
          </a:prstGeom>
        </p:spPr>
      </p:pic>
      <p:pic>
        <p:nvPicPr>
          <p:cNvPr id="6" name="Image 5" descr="Site officiel d'Evrecy - Travaux de voirie : création d'un rond-point">
            <a:extLst>
              <a:ext uri="{FF2B5EF4-FFF2-40B4-BE49-F238E27FC236}">
                <a16:creationId xmlns:a16="http://schemas.microsoft.com/office/drawing/2014/main" id="{90FD1AD2-69AA-E3CB-5815-8EFCAA222BA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53193" y="3615866"/>
            <a:ext cx="3114675" cy="2324100"/>
          </a:xfrm>
          <a:prstGeom prst="rect">
            <a:avLst/>
          </a:prstGeom>
          <a:noFill/>
          <a:ln>
            <a:noFill/>
          </a:ln>
        </p:spPr>
      </p:pic>
      <p:pic>
        <p:nvPicPr>
          <p:cNvPr id="1026" name="Picture 2" descr="Agglopolys - Communauté d'agglomération de Blois">
            <a:extLst>
              <a:ext uri="{FF2B5EF4-FFF2-40B4-BE49-F238E27FC236}">
                <a16:creationId xmlns:a16="http://schemas.microsoft.com/office/drawing/2014/main" id="{A8292E19-2C07-CDD0-E636-FA25EB4B4AD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53193" y="1257085"/>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2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842B269E-988F-E437-0417-0E459641DC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27100"/>
            <a:ext cx="12168000" cy="6827951"/>
          </a:xfrm>
          <a:prstGeom prst="rect">
            <a:avLst/>
          </a:prstGeom>
        </p:spPr>
      </p:pic>
      <p:sp>
        <p:nvSpPr>
          <p:cNvPr id="6" name="ZoneTexte 5">
            <a:extLst>
              <a:ext uri="{FF2B5EF4-FFF2-40B4-BE49-F238E27FC236}">
                <a16:creationId xmlns:a16="http://schemas.microsoft.com/office/drawing/2014/main" id="{634294B7-D9C8-4416-BD22-7731BAC176CF}"/>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39817791-AC88-BDF2-D4EA-77F25C60A0BC}"/>
              </a:ext>
            </a:extLst>
          </p:cNvPr>
          <p:cNvSpPr txBox="1"/>
          <p:nvPr/>
        </p:nvSpPr>
        <p:spPr>
          <a:xfrm>
            <a:off x="27457" y="79639"/>
            <a:ext cx="12137086"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2050" name="Picture 2" descr="MEDVASC - La revue de l'Année 2025 et Bonne Année 2026">
            <a:extLst>
              <a:ext uri="{FF2B5EF4-FFF2-40B4-BE49-F238E27FC236}">
                <a16:creationId xmlns:a16="http://schemas.microsoft.com/office/drawing/2014/main" id="{C5B941D8-1D4A-2F44-533C-2FDDE2061DB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17308" y="1143000"/>
            <a:ext cx="9252000" cy="568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Bulle narrative : ronde 7">
            <a:extLst>
              <a:ext uri="{FF2B5EF4-FFF2-40B4-BE49-F238E27FC236}">
                <a16:creationId xmlns:a16="http://schemas.microsoft.com/office/drawing/2014/main" id="{656DE324-8FAB-BD3A-DB50-7571C10F084C}"/>
              </a:ext>
            </a:extLst>
          </p:cNvPr>
          <p:cNvSpPr/>
          <p:nvPr/>
        </p:nvSpPr>
        <p:spPr>
          <a:xfrm>
            <a:off x="7955280" y="2326975"/>
            <a:ext cx="2560320" cy="2622215"/>
          </a:xfrm>
          <a:prstGeom prst="wedgeEllipseCallout">
            <a:avLst>
              <a:gd name="adj1" fmla="val -101190"/>
              <a:gd name="adj2" fmla="val 18039"/>
            </a:avLst>
          </a:prstGeom>
          <a:solidFill>
            <a:schemeClr val="bg1"/>
          </a:solidFill>
          <a:ln w="5080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fr-FR" sz="3600" b="1">
              <a:solidFill>
                <a:schemeClr val="tx1"/>
              </a:solidFill>
              <a:latin typeface="Brush Script MT" panose="03060802040406070304" pitchFamily="66" charset="0"/>
            </a:endParaRPr>
          </a:p>
          <a:p>
            <a:pPr algn="ctr"/>
            <a:r>
              <a:rPr lang="fr-FR" sz="3600" b="1">
                <a:solidFill>
                  <a:schemeClr val="tx1"/>
                </a:solidFill>
                <a:latin typeface="Brush Script MT" panose="03060802040406070304" pitchFamily="66" charset="0"/>
              </a:rPr>
              <a:t>Mais c’est</a:t>
            </a:r>
          </a:p>
          <a:p>
            <a:pPr algn="ctr"/>
            <a:r>
              <a:rPr lang="fr-FR" sz="3600" b="1">
                <a:solidFill>
                  <a:schemeClr val="tx1"/>
                </a:solidFill>
                <a:latin typeface="Brush Script MT" panose="03060802040406070304" pitchFamily="66" charset="0"/>
              </a:rPr>
              <a:t>encore une année de folie !</a:t>
            </a:r>
          </a:p>
          <a:p>
            <a:pPr algn="ctr"/>
            <a:endParaRPr lang="fr-FR" sz="3600">
              <a:solidFill>
                <a:schemeClr val="tx1"/>
              </a:solidFill>
            </a:endParaRPr>
          </a:p>
        </p:txBody>
      </p:sp>
      <p:sp>
        <p:nvSpPr>
          <p:cNvPr id="9" name="Bulle narrative : ronde 8">
            <a:extLst>
              <a:ext uri="{FF2B5EF4-FFF2-40B4-BE49-F238E27FC236}">
                <a16:creationId xmlns:a16="http://schemas.microsoft.com/office/drawing/2014/main" id="{BC8FDCAF-8186-6B14-2AE8-6EF56B8983FB}"/>
              </a:ext>
            </a:extLst>
          </p:cNvPr>
          <p:cNvSpPr/>
          <p:nvPr/>
        </p:nvSpPr>
        <p:spPr>
          <a:xfrm>
            <a:off x="6130290" y="2250996"/>
            <a:ext cx="1859280" cy="1532335"/>
          </a:xfrm>
          <a:prstGeom prst="wedgeEllipseCallout">
            <a:avLst>
              <a:gd name="adj1" fmla="val -22004"/>
              <a:gd name="adj2" fmla="val 62052"/>
            </a:avLst>
          </a:prstGeom>
          <a:solidFill>
            <a:schemeClr val="bg1"/>
          </a:solidFill>
          <a:ln w="5080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fr-FR" sz="3600" b="1" dirty="0">
              <a:solidFill>
                <a:schemeClr val="tx1"/>
              </a:solidFill>
              <a:latin typeface="Brush Script MT" panose="03060802040406070304" pitchFamily="66" charset="0"/>
            </a:endParaRPr>
          </a:p>
          <a:p>
            <a:pPr algn="ctr"/>
            <a:r>
              <a:rPr lang="fr-FR" sz="3600" b="1" dirty="0">
                <a:solidFill>
                  <a:schemeClr val="tx1"/>
                </a:solidFill>
                <a:latin typeface="Brush Script MT" panose="03060802040406070304" pitchFamily="66" charset="0"/>
              </a:rPr>
              <a:t>Je serai bref</a:t>
            </a:r>
          </a:p>
          <a:p>
            <a:pPr algn="ctr"/>
            <a:endParaRPr lang="fr-FR" sz="3600" dirty="0">
              <a:solidFill>
                <a:schemeClr val="tx1"/>
              </a:solidFill>
            </a:endParaRPr>
          </a:p>
        </p:txBody>
      </p:sp>
      <p:sp>
        <p:nvSpPr>
          <p:cNvPr id="10" name="Bulle narrative : ronde 9">
            <a:extLst>
              <a:ext uri="{FF2B5EF4-FFF2-40B4-BE49-F238E27FC236}">
                <a16:creationId xmlns:a16="http://schemas.microsoft.com/office/drawing/2014/main" id="{102C05DF-C062-7B97-C27B-323A2EED52E9}"/>
              </a:ext>
            </a:extLst>
          </p:cNvPr>
          <p:cNvSpPr/>
          <p:nvPr/>
        </p:nvSpPr>
        <p:spPr>
          <a:xfrm>
            <a:off x="1317308" y="1257085"/>
            <a:ext cx="2919413" cy="1794725"/>
          </a:xfrm>
          <a:prstGeom prst="wedgeEllipseCallout">
            <a:avLst>
              <a:gd name="adj1" fmla="val 73818"/>
              <a:gd name="adj2" fmla="val 100195"/>
            </a:avLst>
          </a:prstGeom>
          <a:solidFill>
            <a:schemeClr val="bg1"/>
          </a:solidFill>
          <a:ln w="5080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3600" b="1" dirty="0">
                <a:solidFill>
                  <a:schemeClr val="tx1"/>
                </a:solidFill>
                <a:latin typeface="Brush Script MT" panose="03060802040406070304" pitchFamily="66" charset="0"/>
              </a:rPr>
              <a:t>En théorie</a:t>
            </a:r>
            <a:endParaRPr lang="fr-FR" sz="3600" dirty="0">
              <a:solidFill>
                <a:schemeClr val="tx1"/>
              </a:solidFill>
            </a:endParaRPr>
          </a:p>
        </p:txBody>
      </p:sp>
    </p:spTree>
    <p:extLst>
      <p:ext uri="{BB962C8B-B14F-4D97-AF65-F5344CB8AC3E}">
        <p14:creationId xmlns:p14="http://schemas.microsoft.com/office/powerpoint/2010/main" val="14224145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06060-4E7C-62B1-E427-8DB4D69DA1B0}"/>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930832CD-0A6A-C26C-EC50-E5B76E68F44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882" y="12150"/>
            <a:ext cx="12168000" cy="6827951"/>
          </a:xfrm>
          <a:prstGeom prst="rect">
            <a:avLst/>
          </a:prstGeom>
        </p:spPr>
      </p:pic>
      <p:sp>
        <p:nvSpPr>
          <p:cNvPr id="4" name="ZoneTexte 3">
            <a:extLst>
              <a:ext uri="{FF2B5EF4-FFF2-40B4-BE49-F238E27FC236}">
                <a16:creationId xmlns:a16="http://schemas.microsoft.com/office/drawing/2014/main" id="{FAB7CFA4-7EC0-C670-2C0B-BC3208C95F31}"/>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Projets 2026</a:t>
            </a:r>
          </a:p>
        </p:txBody>
      </p:sp>
      <p:pic>
        <p:nvPicPr>
          <p:cNvPr id="10242" name="Picture 2" descr="Rues Schœlcher, Martin Luther King et Crabille - Le Canard de l'Ayguebelle">
            <a:extLst>
              <a:ext uri="{FF2B5EF4-FFF2-40B4-BE49-F238E27FC236}">
                <a16:creationId xmlns:a16="http://schemas.microsoft.com/office/drawing/2014/main" id="{D99632AE-5BFE-F602-4048-426329E1FF6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1508" y="1394025"/>
            <a:ext cx="8668984" cy="481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7B36FF18-BFAA-C26E-7E6C-6C64451C7F7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12150"/>
            <a:ext cx="12168000" cy="6827951"/>
          </a:xfrm>
          <a:prstGeom prst="rect">
            <a:avLst/>
          </a:prstGeom>
        </p:spPr>
      </p:pic>
      <p:pic>
        <p:nvPicPr>
          <p:cNvPr id="6" name="Image 5" descr="Une image contenant texte, fleur, intérieur, Magasin&#10;&#10;Le contenu généré par l’IA peut être incorrect.">
            <a:extLst>
              <a:ext uri="{FF2B5EF4-FFF2-40B4-BE49-F238E27FC236}">
                <a16:creationId xmlns:a16="http://schemas.microsoft.com/office/drawing/2014/main" id="{E6811CE2-90CC-60CC-365C-BB81A2EA16F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5400000">
            <a:off x="6770379" y="1550416"/>
            <a:ext cx="5328493" cy="4696761"/>
          </a:xfrm>
          <a:prstGeom prst="rect">
            <a:avLst/>
          </a:prstGeom>
        </p:spPr>
      </p:pic>
      <p:pic>
        <p:nvPicPr>
          <p:cNvPr id="8194" name="Picture 2" descr="Humour. La semaine de Dubouillon">
            <a:extLst>
              <a:ext uri="{FF2B5EF4-FFF2-40B4-BE49-F238E27FC236}">
                <a16:creationId xmlns:a16="http://schemas.microsoft.com/office/drawing/2014/main" id="{C82F61C9-11D7-CC30-0DF0-92603DF0C84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26456" y="1194102"/>
            <a:ext cx="5907090" cy="540938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96F6EA3-FCA7-AC29-34BB-0C22B6158FBA}"/>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Les commerces</a:t>
            </a:r>
          </a:p>
        </p:txBody>
      </p:sp>
    </p:spTree>
    <p:extLst>
      <p:ext uri="{BB962C8B-B14F-4D97-AF65-F5344CB8AC3E}">
        <p14:creationId xmlns:p14="http://schemas.microsoft.com/office/powerpoint/2010/main" val="353501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A7AC1D5A-7534-BDF4-95D4-CF841B6D239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157" y="50250"/>
            <a:ext cx="12168000" cy="6827951"/>
          </a:xfrm>
          <a:prstGeom prst="rect">
            <a:avLst/>
          </a:prstGeom>
        </p:spPr>
      </p:pic>
      <p:pic>
        <p:nvPicPr>
          <p:cNvPr id="58370" name="Picture 2" descr="UCCIANI DESSINSFête des associations - Dessin d'humour">
            <a:extLst>
              <a:ext uri="{FF2B5EF4-FFF2-40B4-BE49-F238E27FC236}">
                <a16:creationId xmlns:a16="http://schemas.microsoft.com/office/drawing/2014/main" id="{05D31232-A7C8-C9D2-5328-0C4FEB4529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2554" y="1309077"/>
            <a:ext cx="8586892" cy="539983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2C3D340-72B7-D4F7-6098-51293769E097}"/>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Les associations</a:t>
            </a:r>
          </a:p>
        </p:txBody>
      </p:sp>
    </p:spTree>
    <p:extLst>
      <p:ext uri="{BB962C8B-B14F-4D97-AF65-F5344CB8AC3E}">
        <p14:creationId xmlns:p14="http://schemas.microsoft.com/office/powerpoint/2010/main" val="28290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D2B0-D546-25AA-C93D-A24636C14CEA}"/>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17623E1F-FDC8-4EF3-F8B4-C12DE25B24A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157" y="27100"/>
            <a:ext cx="12168000" cy="6827951"/>
          </a:xfrm>
          <a:prstGeom prst="rect">
            <a:avLst/>
          </a:prstGeom>
        </p:spPr>
      </p:pic>
      <p:sp>
        <p:nvSpPr>
          <p:cNvPr id="4" name="ZoneTexte 3">
            <a:extLst>
              <a:ext uri="{FF2B5EF4-FFF2-40B4-BE49-F238E27FC236}">
                <a16:creationId xmlns:a16="http://schemas.microsoft.com/office/drawing/2014/main" id="{1C256028-54FE-A25D-52B4-5EB8FE8D3D0A}"/>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Les associations</a:t>
            </a:r>
          </a:p>
        </p:txBody>
      </p:sp>
      <p:pic>
        <p:nvPicPr>
          <p:cNvPr id="3" name="Image 2">
            <a:extLst>
              <a:ext uri="{FF2B5EF4-FFF2-40B4-BE49-F238E27FC236}">
                <a16:creationId xmlns:a16="http://schemas.microsoft.com/office/drawing/2014/main" id="{A8000EB3-0E63-90AB-EFC6-2973F6C384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6800" y="1528233"/>
            <a:ext cx="10058400" cy="4645024"/>
          </a:xfrm>
          <a:prstGeom prst="rect">
            <a:avLst/>
          </a:prstGeom>
          <a:ln w="25400">
            <a:solidFill>
              <a:schemeClr val="bg1"/>
            </a:solidFill>
          </a:ln>
        </p:spPr>
      </p:pic>
    </p:spTree>
    <p:extLst>
      <p:ext uri="{BB962C8B-B14F-4D97-AF65-F5344CB8AC3E}">
        <p14:creationId xmlns:p14="http://schemas.microsoft.com/office/powerpoint/2010/main" val="286158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plein air, ciel, arbre, sol&#10;&#10;Le contenu généré par l’IA peut être incorrect.">
            <a:extLst>
              <a:ext uri="{FF2B5EF4-FFF2-40B4-BE49-F238E27FC236}">
                <a16:creationId xmlns:a16="http://schemas.microsoft.com/office/drawing/2014/main" id="{4F330908-2B13-D2D3-EC55-B201AE4D043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157" y="50250"/>
            <a:ext cx="12168000" cy="6827951"/>
          </a:xfrm>
          <a:prstGeom prst="rect">
            <a:avLst/>
          </a:prstGeom>
        </p:spPr>
      </p:pic>
      <p:sp>
        <p:nvSpPr>
          <p:cNvPr id="8" name="ZoneTexte 7">
            <a:extLst>
              <a:ext uri="{FF2B5EF4-FFF2-40B4-BE49-F238E27FC236}">
                <a16:creationId xmlns:a16="http://schemas.microsoft.com/office/drawing/2014/main" id="{B5A37323-91FA-F58A-E5D8-F102F0D1572E}"/>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Les associations</a:t>
            </a:r>
          </a:p>
        </p:txBody>
      </p:sp>
      <p:sp>
        <p:nvSpPr>
          <p:cNvPr id="2" name="ZoneTexte 1">
            <a:extLst>
              <a:ext uri="{FF2B5EF4-FFF2-40B4-BE49-F238E27FC236}">
                <a16:creationId xmlns:a16="http://schemas.microsoft.com/office/drawing/2014/main" id="{7E7D20A5-F511-95AD-B926-CD8C4CCFEA54}"/>
              </a:ext>
            </a:extLst>
          </p:cNvPr>
          <p:cNvSpPr txBox="1"/>
          <p:nvPr/>
        </p:nvSpPr>
        <p:spPr>
          <a:xfrm>
            <a:off x="1690935" y="1700640"/>
            <a:ext cx="1017843" cy="384721"/>
          </a:xfrm>
          <a:prstGeom prst="rect">
            <a:avLst/>
          </a:prstGeom>
          <a:solidFill>
            <a:schemeClr val="bg1"/>
          </a:solidFill>
        </p:spPr>
        <p:txBody>
          <a:bodyPr wrap="none" lIns="0" rIns="0" rtlCol="0">
            <a:spAutoFit/>
          </a:bodyPr>
          <a:lstStyle/>
          <a:p>
            <a:pPr algn="ctr"/>
            <a:r>
              <a:rPr lang="fr-FR" sz="1900" dirty="0">
                <a:latin typeface="Dreaming Outloud Pro" panose="020B0604020202020204" pitchFamily="66" charset="0"/>
                <a:cs typeface="Dreaming Outloud Pro" panose="020B0604020202020204" pitchFamily="66" charset="0"/>
              </a:rPr>
              <a:t>USC Cyclo</a:t>
            </a:r>
          </a:p>
        </p:txBody>
      </p:sp>
      <p:sp>
        <p:nvSpPr>
          <p:cNvPr id="4" name="ZoneTexte 3">
            <a:extLst>
              <a:ext uri="{FF2B5EF4-FFF2-40B4-BE49-F238E27FC236}">
                <a16:creationId xmlns:a16="http://schemas.microsoft.com/office/drawing/2014/main" id="{69389EB4-EB3F-EA26-B756-F1845109EAEF}"/>
              </a:ext>
            </a:extLst>
          </p:cNvPr>
          <p:cNvSpPr txBox="1"/>
          <p:nvPr/>
        </p:nvSpPr>
        <p:spPr>
          <a:xfrm>
            <a:off x="8877338" y="1346200"/>
            <a:ext cx="2603341" cy="584775"/>
          </a:xfrm>
          <a:prstGeom prst="rect">
            <a:avLst/>
          </a:prstGeom>
          <a:solidFill>
            <a:schemeClr val="bg1"/>
          </a:solidFill>
        </p:spPr>
        <p:txBody>
          <a:bodyPr wrap="none" lIns="0" rIns="0" rtlCol="0">
            <a:spAutoFit/>
          </a:bodyPr>
          <a:lstStyle/>
          <a:p>
            <a:pPr algn="ctr"/>
            <a:r>
              <a:rPr lang="fr-FR" sz="1600" dirty="0">
                <a:latin typeface="Dreaming Outloud Pro" panose="020B0604020202020204" pitchFamily="66" charset="0"/>
                <a:cs typeface="Dreaming Outloud Pro" panose="020B0604020202020204" pitchFamily="66" charset="0"/>
              </a:rPr>
              <a:t>Les Amis du modélisme</a:t>
            </a:r>
          </a:p>
          <a:p>
            <a:pPr algn="ctr"/>
            <a:r>
              <a:rPr lang="fr-FR" sz="1600" dirty="0">
                <a:latin typeface="Dreaming Outloud Pro" panose="020B0604020202020204" pitchFamily="66" charset="0"/>
                <a:cs typeface="Dreaming Outloud Pro" panose="020B0604020202020204" pitchFamily="66" charset="0"/>
              </a:rPr>
              <a:t>de Saint-Sulpice de Pommeray</a:t>
            </a:r>
          </a:p>
        </p:txBody>
      </p:sp>
      <p:sp>
        <p:nvSpPr>
          <p:cNvPr id="5" name="ZoneTexte 4">
            <a:extLst>
              <a:ext uri="{FF2B5EF4-FFF2-40B4-BE49-F238E27FC236}">
                <a16:creationId xmlns:a16="http://schemas.microsoft.com/office/drawing/2014/main" id="{BD46036E-2194-8416-C63D-E4863F70186C}"/>
              </a:ext>
            </a:extLst>
          </p:cNvPr>
          <p:cNvSpPr txBox="1"/>
          <p:nvPr/>
        </p:nvSpPr>
        <p:spPr>
          <a:xfrm>
            <a:off x="10466996" y="3467100"/>
            <a:ext cx="1101776" cy="461665"/>
          </a:xfrm>
          <a:prstGeom prst="rect">
            <a:avLst/>
          </a:prstGeom>
          <a:solidFill>
            <a:schemeClr val="bg1"/>
          </a:solidFill>
        </p:spPr>
        <p:txBody>
          <a:bodyPr wrap="none" lIns="0" rIns="0" rtlCol="0">
            <a:spAutoFit/>
          </a:bodyPr>
          <a:lstStyle/>
          <a:p>
            <a:pPr algn="ctr"/>
            <a:r>
              <a:rPr lang="fr-FR" sz="2400" dirty="0">
                <a:latin typeface="Dreaming Outloud Pro" panose="020B0604020202020204" pitchFamily="66" charset="0"/>
                <a:cs typeface="Dreaming Outloud Pro" panose="020B0604020202020204" pitchFamily="66" charset="0"/>
              </a:rPr>
              <a:t>ASPADES</a:t>
            </a:r>
          </a:p>
        </p:txBody>
      </p:sp>
      <p:sp>
        <p:nvSpPr>
          <p:cNvPr id="6" name="ZoneTexte 5">
            <a:extLst>
              <a:ext uri="{FF2B5EF4-FFF2-40B4-BE49-F238E27FC236}">
                <a16:creationId xmlns:a16="http://schemas.microsoft.com/office/drawing/2014/main" id="{0DF05809-6234-A5EA-424A-1A6F8A061C2B}"/>
              </a:ext>
            </a:extLst>
          </p:cNvPr>
          <p:cNvSpPr txBox="1"/>
          <p:nvPr/>
        </p:nvSpPr>
        <p:spPr>
          <a:xfrm>
            <a:off x="7781956" y="6105628"/>
            <a:ext cx="4197367" cy="507831"/>
          </a:xfrm>
          <a:prstGeom prst="rect">
            <a:avLst/>
          </a:prstGeom>
          <a:solidFill>
            <a:schemeClr val="bg1"/>
          </a:solidFill>
        </p:spPr>
        <p:txBody>
          <a:bodyPr wrap="none" lIns="0" rIns="0" rtlCol="0">
            <a:spAutoFit/>
          </a:bodyPr>
          <a:lstStyle/>
          <a:p>
            <a:pPr algn="ctr"/>
            <a:r>
              <a:rPr lang="fr-FR" sz="2700" dirty="0">
                <a:latin typeface="Dreaming Outloud Pro" panose="020B0604020202020204" pitchFamily="66" charset="0"/>
                <a:cs typeface="Dreaming Outloud Pro" panose="020B0604020202020204" pitchFamily="66" charset="0"/>
              </a:rPr>
              <a:t>Saint-Sulpice Tennis de table</a:t>
            </a:r>
          </a:p>
        </p:txBody>
      </p:sp>
      <p:sp>
        <p:nvSpPr>
          <p:cNvPr id="7" name="ZoneTexte 6">
            <a:extLst>
              <a:ext uri="{FF2B5EF4-FFF2-40B4-BE49-F238E27FC236}">
                <a16:creationId xmlns:a16="http://schemas.microsoft.com/office/drawing/2014/main" id="{18760325-2D7A-3D39-36BA-9ADFDBA6B62A}"/>
              </a:ext>
            </a:extLst>
          </p:cNvPr>
          <p:cNvSpPr txBox="1"/>
          <p:nvPr/>
        </p:nvSpPr>
        <p:spPr>
          <a:xfrm>
            <a:off x="1682994" y="5410725"/>
            <a:ext cx="2902269" cy="507831"/>
          </a:xfrm>
          <a:prstGeom prst="rect">
            <a:avLst/>
          </a:prstGeom>
          <a:solidFill>
            <a:schemeClr val="bg1"/>
          </a:solidFill>
        </p:spPr>
        <p:txBody>
          <a:bodyPr wrap="none" lIns="0" rIns="0" rtlCol="0">
            <a:spAutoFit/>
          </a:bodyPr>
          <a:lstStyle/>
          <a:p>
            <a:pPr algn="ctr"/>
            <a:r>
              <a:rPr lang="fr-FR" sz="2700" dirty="0">
                <a:latin typeface="Dreaming Outloud Pro" panose="020B0604020202020204" pitchFamily="66" charset="0"/>
                <a:cs typeface="Dreaming Outloud Pro" panose="020B0604020202020204" pitchFamily="66" charset="0"/>
              </a:rPr>
              <a:t>Saint-Sulpice Aïkido</a:t>
            </a:r>
          </a:p>
        </p:txBody>
      </p:sp>
      <p:sp>
        <p:nvSpPr>
          <p:cNvPr id="9" name="ZoneTexte 8">
            <a:extLst>
              <a:ext uri="{FF2B5EF4-FFF2-40B4-BE49-F238E27FC236}">
                <a16:creationId xmlns:a16="http://schemas.microsoft.com/office/drawing/2014/main" id="{44A958AE-C729-A8F0-04B4-91FCB19EB0E4}"/>
              </a:ext>
            </a:extLst>
          </p:cNvPr>
          <p:cNvSpPr txBox="1"/>
          <p:nvPr/>
        </p:nvSpPr>
        <p:spPr>
          <a:xfrm>
            <a:off x="5492786" y="5182083"/>
            <a:ext cx="5133970" cy="754053"/>
          </a:xfrm>
          <a:prstGeom prst="rect">
            <a:avLst/>
          </a:prstGeom>
          <a:solidFill>
            <a:schemeClr val="bg1"/>
          </a:solidFill>
        </p:spPr>
        <p:txBody>
          <a:bodyPr wrap="none" lIns="0" rIns="0" rtlCol="0">
            <a:spAutoFit/>
          </a:bodyPr>
          <a:lstStyle/>
          <a:p>
            <a:pPr algn="ctr"/>
            <a:r>
              <a:rPr lang="fr-FR" sz="4300" dirty="0">
                <a:latin typeface="Dreaming Outloud Pro" panose="020B0604020202020204" pitchFamily="66" charset="0"/>
                <a:cs typeface="Dreaming Outloud Pro" panose="020B0604020202020204" pitchFamily="66" charset="0"/>
              </a:rPr>
              <a:t>Tennis club de la Cisse</a:t>
            </a:r>
          </a:p>
        </p:txBody>
      </p:sp>
      <p:sp>
        <p:nvSpPr>
          <p:cNvPr id="10" name="ZoneTexte 9">
            <a:extLst>
              <a:ext uri="{FF2B5EF4-FFF2-40B4-BE49-F238E27FC236}">
                <a16:creationId xmlns:a16="http://schemas.microsoft.com/office/drawing/2014/main" id="{701BAC03-B199-6376-E3CA-D8FB6FA36133}"/>
              </a:ext>
            </a:extLst>
          </p:cNvPr>
          <p:cNvSpPr txBox="1"/>
          <p:nvPr/>
        </p:nvSpPr>
        <p:spPr>
          <a:xfrm>
            <a:off x="4035733" y="1297285"/>
            <a:ext cx="4648387" cy="846386"/>
          </a:xfrm>
          <a:prstGeom prst="rect">
            <a:avLst/>
          </a:prstGeom>
          <a:solidFill>
            <a:schemeClr val="bg1"/>
          </a:solidFill>
        </p:spPr>
        <p:txBody>
          <a:bodyPr wrap="none" lIns="0" rIns="0" rtlCol="0">
            <a:spAutoFit/>
          </a:bodyPr>
          <a:lstStyle/>
          <a:p>
            <a:pPr algn="ctr"/>
            <a:r>
              <a:rPr lang="fr-FR" sz="4900" dirty="0">
                <a:latin typeface="Dreaming Outloud Pro" panose="020B0604020202020204" pitchFamily="66" charset="0"/>
                <a:cs typeface="Dreaming Outloud Pro" panose="020B0604020202020204" pitchFamily="66" charset="0"/>
              </a:rPr>
              <a:t>Les Faucons 41-59</a:t>
            </a:r>
          </a:p>
        </p:txBody>
      </p:sp>
      <p:sp>
        <p:nvSpPr>
          <p:cNvPr id="11" name="ZoneTexte 10">
            <a:extLst>
              <a:ext uri="{FF2B5EF4-FFF2-40B4-BE49-F238E27FC236}">
                <a16:creationId xmlns:a16="http://schemas.microsoft.com/office/drawing/2014/main" id="{E42E0E1F-8BC2-967C-C3B9-2837F64943A0}"/>
              </a:ext>
            </a:extLst>
          </p:cNvPr>
          <p:cNvSpPr txBox="1"/>
          <p:nvPr/>
        </p:nvSpPr>
        <p:spPr>
          <a:xfrm>
            <a:off x="717593" y="5953144"/>
            <a:ext cx="5907130" cy="923330"/>
          </a:xfrm>
          <a:prstGeom prst="rect">
            <a:avLst/>
          </a:prstGeom>
          <a:solidFill>
            <a:schemeClr val="bg1"/>
          </a:solidFill>
        </p:spPr>
        <p:txBody>
          <a:bodyPr wrap="none" lIns="0" rIns="0" rtlCol="0">
            <a:spAutoFit/>
          </a:bodyPr>
          <a:lstStyle/>
          <a:p>
            <a:pPr algn="ctr"/>
            <a:r>
              <a:rPr lang="fr-FR" sz="5400" dirty="0">
                <a:latin typeface="Dreaming Outloud Pro" panose="020B0604020202020204" pitchFamily="66" charset="0"/>
                <a:cs typeface="Dreaming Outloud Pro" panose="020B0604020202020204" pitchFamily="66" charset="0"/>
              </a:rPr>
              <a:t>Saint-Sulpice Basket</a:t>
            </a:r>
          </a:p>
        </p:txBody>
      </p:sp>
      <p:sp>
        <p:nvSpPr>
          <p:cNvPr id="12" name="ZoneTexte 11">
            <a:extLst>
              <a:ext uri="{FF2B5EF4-FFF2-40B4-BE49-F238E27FC236}">
                <a16:creationId xmlns:a16="http://schemas.microsoft.com/office/drawing/2014/main" id="{9F674BB7-B02E-34C4-D595-65C6F1382E43}"/>
              </a:ext>
            </a:extLst>
          </p:cNvPr>
          <p:cNvSpPr txBox="1"/>
          <p:nvPr/>
        </p:nvSpPr>
        <p:spPr>
          <a:xfrm>
            <a:off x="219448" y="3410630"/>
            <a:ext cx="8311314" cy="1754326"/>
          </a:xfrm>
          <a:prstGeom prst="rect">
            <a:avLst/>
          </a:prstGeom>
          <a:solidFill>
            <a:schemeClr val="bg1"/>
          </a:solidFill>
        </p:spPr>
        <p:txBody>
          <a:bodyPr wrap="none" lIns="0" rIns="0" rtlCol="0">
            <a:spAutoFit/>
          </a:bodyPr>
          <a:lstStyle/>
          <a:p>
            <a:pPr algn="ctr"/>
            <a:r>
              <a:rPr lang="fr-FR" sz="5400" dirty="0">
                <a:latin typeface="Dreaming Outloud Pro" panose="020B0604020202020204" pitchFamily="66" charset="0"/>
                <a:cs typeface="Dreaming Outloud Pro" panose="020B0604020202020204" pitchFamily="66" charset="0"/>
              </a:rPr>
              <a:t>Entente </a:t>
            </a:r>
            <a:r>
              <a:rPr lang="fr-FR" sz="5400" dirty="0" err="1">
                <a:latin typeface="Dreaming Outloud Pro" panose="020B0604020202020204" pitchFamily="66" charset="0"/>
                <a:cs typeface="Dreaming Outloud Pro" panose="020B0604020202020204" pitchFamily="66" charset="0"/>
              </a:rPr>
              <a:t>footbalistique</a:t>
            </a:r>
            <a:r>
              <a:rPr lang="fr-FR" sz="5400" dirty="0">
                <a:latin typeface="Dreaming Outloud Pro" panose="020B0604020202020204" pitchFamily="66" charset="0"/>
                <a:cs typeface="Dreaming Outloud Pro" panose="020B0604020202020204" pitchFamily="66" charset="0"/>
              </a:rPr>
              <a:t> </a:t>
            </a:r>
          </a:p>
          <a:p>
            <a:pPr algn="ctr"/>
            <a:r>
              <a:rPr lang="fr-FR" sz="5400" dirty="0">
                <a:latin typeface="Dreaming Outloud Pro" panose="020B0604020202020204" pitchFamily="66" charset="0"/>
                <a:cs typeface="Dreaming Outloud Pro" panose="020B0604020202020204" pitchFamily="66" charset="0"/>
              </a:rPr>
              <a:t>Saint-Sulpice, Fossé, Marolles</a:t>
            </a:r>
          </a:p>
        </p:txBody>
      </p:sp>
      <p:sp>
        <p:nvSpPr>
          <p:cNvPr id="13" name="ZoneTexte 12">
            <a:extLst>
              <a:ext uri="{FF2B5EF4-FFF2-40B4-BE49-F238E27FC236}">
                <a16:creationId xmlns:a16="http://schemas.microsoft.com/office/drawing/2014/main" id="{B91568B7-8864-B92E-576C-915E0B87283A}"/>
              </a:ext>
            </a:extLst>
          </p:cNvPr>
          <p:cNvSpPr txBox="1"/>
          <p:nvPr/>
        </p:nvSpPr>
        <p:spPr>
          <a:xfrm>
            <a:off x="4780614" y="2527885"/>
            <a:ext cx="4050788" cy="630942"/>
          </a:xfrm>
          <a:prstGeom prst="rect">
            <a:avLst/>
          </a:prstGeom>
          <a:solidFill>
            <a:schemeClr val="bg1"/>
          </a:solidFill>
        </p:spPr>
        <p:txBody>
          <a:bodyPr wrap="none" lIns="0" rIns="0" rtlCol="0">
            <a:spAutoFit/>
          </a:bodyPr>
          <a:lstStyle/>
          <a:p>
            <a:pPr algn="ctr"/>
            <a:r>
              <a:rPr lang="fr-FR" sz="3500" dirty="0">
                <a:latin typeface="Dreaming Outloud Pro" panose="020B0604020202020204" pitchFamily="66" charset="0"/>
                <a:cs typeface="Dreaming Outloud Pro" panose="020B0604020202020204" pitchFamily="66" charset="0"/>
              </a:rPr>
              <a:t>Avec et sans complexe</a:t>
            </a:r>
          </a:p>
        </p:txBody>
      </p:sp>
      <p:sp>
        <p:nvSpPr>
          <p:cNvPr id="14" name="ZoneTexte 13">
            <a:extLst>
              <a:ext uri="{FF2B5EF4-FFF2-40B4-BE49-F238E27FC236}">
                <a16:creationId xmlns:a16="http://schemas.microsoft.com/office/drawing/2014/main" id="{FA45D89A-FEDF-9843-C8F6-719E49FEE763}"/>
              </a:ext>
            </a:extLst>
          </p:cNvPr>
          <p:cNvSpPr txBox="1"/>
          <p:nvPr/>
        </p:nvSpPr>
        <p:spPr>
          <a:xfrm>
            <a:off x="228224" y="2566357"/>
            <a:ext cx="3805209" cy="553998"/>
          </a:xfrm>
          <a:prstGeom prst="rect">
            <a:avLst/>
          </a:prstGeom>
          <a:solidFill>
            <a:schemeClr val="bg1"/>
          </a:solidFill>
        </p:spPr>
        <p:txBody>
          <a:bodyPr wrap="none" lIns="0" rIns="0" rtlCol="0">
            <a:spAutoFit/>
          </a:bodyPr>
          <a:lstStyle/>
          <a:p>
            <a:pPr algn="ctr"/>
            <a:r>
              <a:rPr lang="fr-FR" sz="3000" dirty="0">
                <a:latin typeface="Dreaming Outloud Pro" panose="020B0604020202020204" pitchFamily="66" charset="0"/>
                <a:cs typeface="Dreaming Outloud Pro" panose="020B0604020202020204" pitchFamily="66" charset="0"/>
              </a:rPr>
              <a:t>Gymnastique volontaire</a:t>
            </a:r>
          </a:p>
        </p:txBody>
      </p:sp>
      <p:sp>
        <p:nvSpPr>
          <p:cNvPr id="15" name="ZoneTexte 14">
            <a:extLst>
              <a:ext uri="{FF2B5EF4-FFF2-40B4-BE49-F238E27FC236}">
                <a16:creationId xmlns:a16="http://schemas.microsoft.com/office/drawing/2014/main" id="{78E41CA9-6B58-0B7B-2382-C3A64EE886FF}"/>
              </a:ext>
            </a:extLst>
          </p:cNvPr>
          <p:cNvSpPr txBox="1"/>
          <p:nvPr/>
        </p:nvSpPr>
        <p:spPr>
          <a:xfrm>
            <a:off x="8693866" y="4319309"/>
            <a:ext cx="3335593" cy="677108"/>
          </a:xfrm>
          <a:prstGeom prst="rect">
            <a:avLst/>
          </a:prstGeom>
          <a:solidFill>
            <a:schemeClr val="bg1"/>
          </a:solidFill>
        </p:spPr>
        <p:txBody>
          <a:bodyPr wrap="none" lIns="0" rIns="0" rtlCol="0">
            <a:spAutoFit/>
          </a:bodyPr>
          <a:lstStyle/>
          <a:p>
            <a:pPr algn="ctr"/>
            <a:r>
              <a:rPr lang="fr-FR" sz="3800" dirty="0">
                <a:latin typeface="Dreaming Outloud Pro" panose="020B0604020202020204" pitchFamily="66" charset="0"/>
                <a:cs typeface="Dreaming Outloud Pro" panose="020B0604020202020204" pitchFamily="66" charset="0"/>
              </a:rPr>
              <a:t>Comité des fêtes</a:t>
            </a:r>
          </a:p>
        </p:txBody>
      </p:sp>
      <p:sp>
        <p:nvSpPr>
          <p:cNvPr id="16" name="ZoneTexte 15">
            <a:extLst>
              <a:ext uri="{FF2B5EF4-FFF2-40B4-BE49-F238E27FC236}">
                <a16:creationId xmlns:a16="http://schemas.microsoft.com/office/drawing/2014/main" id="{CD036A6D-BCD5-0F0D-A27D-2561C19F0610}"/>
              </a:ext>
            </a:extLst>
          </p:cNvPr>
          <p:cNvSpPr txBox="1"/>
          <p:nvPr/>
        </p:nvSpPr>
        <p:spPr>
          <a:xfrm>
            <a:off x="838786" y="493857"/>
            <a:ext cx="3051220" cy="723275"/>
          </a:xfrm>
          <a:prstGeom prst="rect">
            <a:avLst/>
          </a:prstGeom>
          <a:solidFill>
            <a:schemeClr val="bg1"/>
          </a:solidFill>
        </p:spPr>
        <p:txBody>
          <a:bodyPr wrap="none" lIns="0" rIns="0" rtlCol="0">
            <a:spAutoFit/>
          </a:bodyPr>
          <a:lstStyle/>
          <a:p>
            <a:pPr algn="ctr"/>
            <a:r>
              <a:rPr lang="fr-FR" sz="4100" dirty="0">
                <a:latin typeface="Dreaming Outloud Pro" panose="020B0604020202020204" pitchFamily="66" charset="0"/>
                <a:cs typeface="Dreaming Outloud Pro" panose="020B0604020202020204" pitchFamily="66" charset="0"/>
              </a:rPr>
              <a:t>Vivre et Sortir</a:t>
            </a:r>
          </a:p>
        </p:txBody>
      </p:sp>
      <p:sp>
        <p:nvSpPr>
          <p:cNvPr id="18" name="ZoneTexte 17">
            <a:extLst>
              <a:ext uri="{FF2B5EF4-FFF2-40B4-BE49-F238E27FC236}">
                <a16:creationId xmlns:a16="http://schemas.microsoft.com/office/drawing/2014/main" id="{EE8E62A2-AE5A-D12F-C82C-473FEF689904}"/>
              </a:ext>
            </a:extLst>
          </p:cNvPr>
          <p:cNvSpPr txBox="1"/>
          <p:nvPr/>
        </p:nvSpPr>
        <p:spPr>
          <a:xfrm>
            <a:off x="9578583" y="2527885"/>
            <a:ext cx="2455159" cy="630942"/>
          </a:xfrm>
          <a:prstGeom prst="rect">
            <a:avLst/>
          </a:prstGeom>
          <a:solidFill>
            <a:schemeClr val="bg1"/>
          </a:solidFill>
        </p:spPr>
        <p:txBody>
          <a:bodyPr wrap="none" lIns="0" rIns="0" rtlCol="0">
            <a:spAutoFit/>
          </a:bodyPr>
          <a:lstStyle/>
          <a:p>
            <a:pPr algn="ctr"/>
            <a:r>
              <a:rPr lang="fr-FR" sz="3500" dirty="0">
                <a:latin typeface="Dreaming Outloud Pro" panose="020B0604020202020204" pitchFamily="66" charset="0"/>
                <a:cs typeface="Dreaming Outloud Pro" panose="020B0604020202020204" pitchFamily="66" charset="0"/>
              </a:rPr>
              <a:t>Roxette team</a:t>
            </a:r>
          </a:p>
        </p:txBody>
      </p:sp>
    </p:spTree>
    <p:extLst>
      <p:ext uri="{BB962C8B-B14F-4D97-AF65-F5344CB8AC3E}">
        <p14:creationId xmlns:p14="http://schemas.microsoft.com/office/powerpoint/2010/main" val="242102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childTnLst>
                                </p:cTn>
                              </p:par>
                            </p:childTnLst>
                          </p:cTn>
                        </p:par>
                        <p:par>
                          <p:cTn id="52" fill="hold">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rci">
            <a:extLst>
              <a:ext uri="{FF2B5EF4-FFF2-40B4-BE49-F238E27FC236}">
                <a16:creationId xmlns:a16="http://schemas.microsoft.com/office/drawing/2014/main" id="{30CE379F-ACBC-DEF8-5424-C626DB4A1B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5241" y="1273215"/>
            <a:ext cx="5000263" cy="468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4171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F44F6-5DD4-EC1B-C7A8-79539147B323}"/>
            </a:ext>
          </a:extLst>
        </p:cNvPr>
        <p:cNvGrpSpPr/>
        <p:nvPr/>
      </p:nvGrpSpPr>
      <p:grpSpPr>
        <a:xfrm>
          <a:off x="0" y="0"/>
          <a:ext cx="0" cy="0"/>
          <a:chOff x="0" y="0"/>
          <a:chExt cx="0" cy="0"/>
        </a:xfrm>
      </p:grpSpPr>
      <p:pic>
        <p:nvPicPr>
          <p:cNvPr id="2" name="Picture 2" descr="merci">
            <a:extLst>
              <a:ext uri="{FF2B5EF4-FFF2-40B4-BE49-F238E27FC236}">
                <a16:creationId xmlns:a16="http://schemas.microsoft.com/office/drawing/2014/main" id="{0489B6A7-435D-44FE-F156-AD92F3F278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5241" y="1273215"/>
            <a:ext cx="5000263" cy="468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0052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plein air, ciel, arbre, sol&#10;&#10;Le contenu généré par l’IA peut être incorrect.">
            <a:extLst>
              <a:ext uri="{FF2B5EF4-FFF2-40B4-BE49-F238E27FC236}">
                <a16:creationId xmlns:a16="http://schemas.microsoft.com/office/drawing/2014/main" id="{62582D50-1965-AF1F-E6D8-DDC44E81245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3" name="ZoneTexte 2">
            <a:extLst>
              <a:ext uri="{FF2B5EF4-FFF2-40B4-BE49-F238E27FC236}">
                <a16:creationId xmlns:a16="http://schemas.microsoft.com/office/drawing/2014/main" id="{718E701E-4D50-ED23-DA19-8342170B92F1}"/>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Avec et sans complexe</a:t>
            </a:r>
          </a:p>
        </p:txBody>
      </p:sp>
      <p:pic>
        <p:nvPicPr>
          <p:cNvPr id="5" name="Image 4">
            <a:extLst>
              <a:ext uri="{FF2B5EF4-FFF2-40B4-BE49-F238E27FC236}">
                <a16:creationId xmlns:a16="http://schemas.microsoft.com/office/drawing/2014/main" id="{63472AC2-6B18-F129-205F-7DC1B832CB4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74395" y="1210197"/>
            <a:ext cx="4284000" cy="5329343"/>
          </a:xfrm>
          <a:prstGeom prst="rect">
            <a:avLst/>
          </a:prstGeom>
        </p:spPr>
      </p:pic>
      <p:grpSp>
        <p:nvGrpSpPr>
          <p:cNvPr id="19" name="Groupe 18">
            <a:extLst>
              <a:ext uri="{FF2B5EF4-FFF2-40B4-BE49-F238E27FC236}">
                <a16:creationId xmlns:a16="http://schemas.microsoft.com/office/drawing/2014/main" id="{63F133B4-AE56-D07E-6519-58803E9B13AD}"/>
              </a:ext>
            </a:extLst>
          </p:cNvPr>
          <p:cNvGrpSpPr/>
          <p:nvPr/>
        </p:nvGrpSpPr>
        <p:grpSpPr>
          <a:xfrm>
            <a:off x="7590539" y="1106674"/>
            <a:ext cx="3922329" cy="2717679"/>
            <a:chOff x="7590539" y="1106674"/>
            <a:chExt cx="3922329" cy="2717679"/>
          </a:xfrm>
        </p:grpSpPr>
        <p:pic>
          <p:nvPicPr>
            <p:cNvPr id="15" name="Image 14" descr="Une image contenant texte, Police, capture d’écran, nombre&#10;&#10;Le contenu généré par l’IA peut être incorrect.">
              <a:extLst>
                <a:ext uri="{FF2B5EF4-FFF2-40B4-BE49-F238E27FC236}">
                  <a16:creationId xmlns:a16="http://schemas.microsoft.com/office/drawing/2014/main" id="{B1B2FDF8-CAD8-5DE3-58C8-BA9CA3A1C85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590539" y="1106674"/>
              <a:ext cx="3916910" cy="2700000"/>
            </a:xfrm>
            <a:prstGeom prst="rect">
              <a:avLst/>
            </a:prstGeom>
          </p:spPr>
        </p:pic>
        <p:sp>
          <p:nvSpPr>
            <p:cNvPr id="68616" name="Rectangle : coins arrondis 68615">
              <a:extLst>
                <a:ext uri="{FF2B5EF4-FFF2-40B4-BE49-F238E27FC236}">
                  <a16:creationId xmlns:a16="http://schemas.microsoft.com/office/drawing/2014/main" id="{3253898E-19EB-8E6E-A15D-EF9BF0B3B5D4}"/>
                </a:ext>
              </a:extLst>
            </p:cNvPr>
            <p:cNvSpPr/>
            <p:nvPr/>
          </p:nvSpPr>
          <p:spPr>
            <a:xfrm>
              <a:off x="10972868" y="2816353"/>
              <a:ext cx="540000" cy="504000"/>
            </a:xfrm>
            <a:prstGeom prst="roundRect">
              <a:avLst/>
            </a:prstGeom>
            <a:solidFill>
              <a:schemeClr val="accent1">
                <a:lumMod val="60000"/>
                <a:lumOff val="4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GB" sz="2400" b="1" dirty="0">
                  <a:solidFill>
                    <a:schemeClr val="tx1"/>
                  </a:solidFill>
                </a:rPr>
                <a:t>25</a:t>
              </a:r>
            </a:p>
          </p:txBody>
        </p:sp>
        <p:sp>
          <p:nvSpPr>
            <p:cNvPr id="68618" name="Rectangle : coins arrondis 68617">
              <a:extLst>
                <a:ext uri="{FF2B5EF4-FFF2-40B4-BE49-F238E27FC236}">
                  <a16:creationId xmlns:a16="http://schemas.microsoft.com/office/drawing/2014/main" id="{A72806FD-E770-0BB8-CC96-2D8EA2553448}"/>
                </a:ext>
              </a:extLst>
            </p:cNvPr>
            <p:cNvSpPr/>
            <p:nvPr/>
          </p:nvSpPr>
          <p:spPr>
            <a:xfrm>
              <a:off x="9857514" y="3320353"/>
              <a:ext cx="540000" cy="504000"/>
            </a:xfrm>
            <a:prstGeom prst="roundRect">
              <a:avLst/>
            </a:prstGeom>
            <a:solidFill>
              <a:schemeClr val="accent1">
                <a:lumMod val="60000"/>
                <a:lumOff val="4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GB" sz="2400" b="1" dirty="0">
                  <a:solidFill>
                    <a:schemeClr val="tx1"/>
                  </a:solidFill>
                </a:rPr>
                <a:t>30</a:t>
              </a:r>
            </a:p>
          </p:txBody>
        </p:sp>
        <p:sp>
          <p:nvSpPr>
            <p:cNvPr id="68617" name="Rectangle : coins arrondis 68616">
              <a:extLst>
                <a:ext uri="{FF2B5EF4-FFF2-40B4-BE49-F238E27FC236}">
                  <a16:creationId xmlns:a16="http://schemas.microsoft.com/office/drawing/2014/main" id="{8637EB5F-B104-DC93-C759-7F1C442E50FC}"/>
                </a:ext>
              </a:extLst>
            </p:cNvPr>
            <p:cNvSpPr/>
            <p:nvPr/>
          </p:nvSpPr>
          <p:spPr>
            <a:xfrm>
              <a:off x="10386488" y="2818418"/>
              <a:ext cx="540000" cy="504000"/>
            </a:xfrm>
            <a:prstGeom prst="roundRect">
              <a:avLst/>
            </a:prstGeom>
            <a:solidFill>
              <a:schemeClr val="accent1">
                <a:lumMod val="60000"/>
                <a:lumOff val="4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GB" sz="2400" b="1" dirty="0">
                  <a:solidFill>
                    <a:schemeClr val="tx1"/>
                  </a:solidFill>
                </a:rPr>
                <a:t>24</a:t>
              </a:r>
            </a:p>
          </p:txBody>
        </p:sp>
      </p:grpSp>
      <p:grpSp>
        <p:nvGrpSpPr>
          <p:cNvPr id="20" name="Groupe 19">
            <a:extLst>
              <a:ext uri="{FF2B5EF4-FFF2-40B4-BE49-F238E27FC236}">
                <a16:creationId xmlns:a16="http://schemas.microsoft.com/office/drawing/2014/main" id="{700F1641-ECB8-E019-D8A9-FEBC75809236}"/>
              </a:ext>
            </a:extLst>
          </p:cNvPr>
          <p:cNvGrpSpPr/>
          <p:nvPr/>
        </p:nvGrpSpPr>
        <p:grpSpPr>
          <a:xfrm>
            <a:off x="7574149" y="4008911"/>
            <a:ext cx="3949691" cy="2700000"/>
            <a:chOff x="7574149" y="4008911"/>
            <a:chExt cx="3949691" cy="2700000"/>
          </a:xfrm>
        </p:grpSpPr>
        <p:pic>
          <p:nvPicPr>
            <p:cNvPr id="13" name="Image 12" descr="Une image contenant texte, capture d’écran, Police, nombre&#10;&#10;Le contenu généré par l’IA peut être incorrect.">
              <a:extLst>
                <a:ext uri="{FF2B5EF4-FFF2-40B4-BE49-F238E27FC236}">
                  <a16:creationId xmlns:a16="http://schemas.microsoft.com/office/drawing/2014/main" id="{98DE1E11-9C19-AF96-0F62-95F67ADCF12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574149" y="4008911"/>
              <a:ext cx="3949691" cy="2700000"/>
            </a:xfrm>
            <a:prstGeom prst="rect">
              <a:avLst/>
            </a:prstGeom>
          </p:spPr>
        </p:pic>
        <p:sp>
          <p:nvSpPr>
            <p:cNvPr id="68614" name="Rectangle : coins arrondis 68613">
              <a:extLst>
                <a:ext uri="{FF2B5EF4-FFF2-40B4-BE49-F238E27FC236}">
                  <a16:creationId xmlns:a16="http://schemas.microsoft.com/office/drawing/2014/main" id="{B2EF388B-7786-B331-51F0-8EA501090409}"/>
                </a:ext>
              </a:extLst>
            </p:cNvPr>
            <p:cNvSpPr/>
            <p:nvPr/>
          </p:nvSpPr>
          <p:spPr>
            <a:xfrm>
              <a:off x="9857514" y="4764258"/>
              <a:ext cx="540000" cy="504000"/>
            </a:xfrm>
            <a:prstGeom prst="roundRect">
              <a:avLst/>
            </a:prstGeom>
            <a:solidFill>
              <a:schemeClr val="accent1">
                <a:lumMod val="60000"/>
                <a:lumOff val="4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GB" sz="2400" b="1" dirty="0">
                  <a:solidFill>
                    <a:schemeClr val="tx1"/>
                  </a:solidFill>
                </a:rPr>
                <a:t>6</a:t>
              </a:r>
            </a:p>
          </p:txBody>
        </p:sp>
        <p:sp>
          <p:nvSpPr>
            <p:cNvPr id="68615" name="Rectangle : coins arrondis 68614">
              <a:extLst>
                <a:ext uri="{FF2B5EF4-FFF2-40B4-BE49-F238E27FC236}">
                  <a16:creationId xmlns:a16="http://schemas.microsoft.com/office/drawing/2014/main" id="{FAD0770D-273F-77EB-2141-C8814EBDE976}"/>
                </a:ext>
              </a:extLst>
            </p:cNvPr>
            <p:cNvSpPr/>
            <p:nvPr/>
          </p:nvSpPr>
          <p:spPr>
            <a:xfrm>
              <a:off x="10405101" y="4764258"/>
              <a:ext cx="540000" cy="504000"/>
            </a:xfrm>
            <a:prstGeom prst="roundRect">
              <a:avLst/>
            </a:prstGeom>
            <a:solidFill>
              <a:schemeClr val="accent1">
                <a:lumMod val="60000"/>
                <a:lumOff val="4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GB" sz="2400" b="1" dirty="0">
                  <a:solidFill>
                    <a:schemeClr val="tx1"/>
                  </a:solidFill>
                </a:rPr>
                <a:t>7</a:t>
              </a:r>
            </a:p>
          </p:txBody>
        </p:sp>
        <p:sp>
          <p:nvSpPr>
            <p:cNvPr id="16" name="Rectangle : coins arrondis 15">
              <a:extLst>
                <a:ext uri="{FF2B5EF4-FFF2-40B4-BE49-F238E27FC236}">
                  <a16:creationId xmlns:a16="http://schemas.microsoft.com/office/drawing/2014/main" id="{023622C1-A761-0B55-7607-2F149E2D0C11}"/>
                </a:ext>
              </a:extLst>
            </p:cNvPr>
            <p:cNvSpPr/>
            <p:nvPr/>
          </p:nvSpPr>
          <p:spPr>
            <a:xfrm>
              <a:off x="10952688" y="4764258"/>
              <a:ext cx="540000" cy="504000"/>
            </a:xfrm>
            <a:prstGeom prst="roundRect">
              <a:avLst/>
            </a:prstGeom>
            <a:solidFill>
              <a:schemeClr val="accent1">
                <a:lumMod val="60000"/>
                <a:lumOff val="4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GB" sz="2400" b="1" dirty="0">
                  <a:solidFill>
                    <a:schemeClr val="tx1"/>
                  </a:solidFill>
                </a:rPr>
                <a:t>8</a:t>
              </a:r>
            </a:p>
          </p:txBody>
        </p:sp>
        <p:sp>
          <p:nvSpPr>
            <p:cNvPr id="17" name="Rectangle : coins arrondis 16">
              <a:extLst>
                <a:ext uri="{FF2B5EF4-FFF2-40B4-BE49-F238E27FC236}">
                  <a16:creationId xmlns:a16="http://schemas.microsoft.com/office/drawing/2014/main" id="{285B7310-5F02-7626-3E61-E4725F12E961}"/>
                </a:ext>
              </a:extLst>
            </p:cNvPr>
            <p:cNvSpPr/>
            <p:nvPr/>
          </p:nvSpPr>
          <p:spPr>
            <a:xfrm>
              <a:off x="10952686" y="4285284"/>
              <a:ext cx="540000" cy="504000"/>
            </a:xfrm>
            <a:prstGeom prst="roundRect">
              <a:avLst/>
            </a:prstGeom>
            <a:solidFill>
              <a:schemeClr val="accent1">
                <a:lumMod val="60000"/>
                <a:lumOff val="40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GB" sz="2400" b="1" dirty="0">
                  <a:solidFill>
                    <a:schemeClr val="tx1"/>
                  </a:solidFill>
                </a:rPr>
                <a:t>1</a:t>
              </a:r>
            </a:p>
          </p:txBody>
        </p:sp>
      </p:grpSp>
    </p:spTree>
    <p:extLst>
      <p:ext uri="{BB962C8B-B14F-4D97-AF65-F5344CB8AC3E}">
        <p14:creationId xmlns:p14="http://schemas.microsoft.com/office/powerpoint/2010/main" val="76783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F88B4D-E9A6-34E3-F54A-FAF511F195C3}"/>
              </a:ext>
            </a:extLst>
          </p:cNvPr>
          <p:cNvPicPr>
            <a:picLocks noChangeAspect="1"/>
          </p:cNvPicPr>
          <p:nvPr/>
        </p:nvPicPr>
        <p:blipFill>
          <a:blip r:embed="rId3"/>
          <a:stretch>
            <a:fillRect/>
          </a:stretch>
        </p:blipFill>
        <p:spPr>
          <a:xfrm>
            <a:off x="0" y="12194"/>
            <a:ext cx="12192000" cy="6833612"/>
          </a:xfrm>
          <a:prstGeom prst="rect">
            <a:avLst/>
          </a:prstGeom>
        </p:spPr>
      </p:pic>
      <p:pic>
        <p:nvPicPr>
          <p:cNvPr id="4" name="Image 3" descr="Une image contenant intérieur, meubles, mur, Rideau de théâtre&#10;&#10;Description générée automatiquement">
            <a:extLst>
              <a:ext uri="{FF2B5EF4-FFF2-40B4-BE49-F238E27FC236}">
                <a16:creationId xmlns:a16="http://schemas.microsoft.com/office/drawing/2014/main" id="{C9DD1BF1-CF77-0E29-77C4-E9E8E507D5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5022" y="2847494"/>
            <a:ext cx="7121956" cy="3892934"/>
          </a:xfrm>
          <a:prstGeom prst="rect">
            <a:avLst/>
          </a:prstGeom>
        </p:spPr>
      </p:pic>
    </p:spTree>
    <p:extLst>
      <p:ext uri="{BB962C8B-B14F-4D97-AF65-F5344CB8AC3E}">
        <p14:creationId xmlns:p14="http://schemas.microsoft.com/office/powerpoint/2010/main" val="2117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4A65D95-EE20-C802-6DF8-87480DCEC2FC}"/>
              </a:ext>
            </a:extLst>
          </p:cNvPr>
          <p:cNvPicPr>
            <a:picLocks noChangeAspect="1"/>
          </p:cNvPicPr>
          <p:nvPr/>
        </p:nvPicPr>
        <p:blipFill>
          <a:blip r:embed="rId3"/>
          <a:stretch>
            <a:fillRect/>
          </a:stretch>
        </p:blipFill>
        <p:spPr>
          <a:xfrm>
            <a:off x="0" y="12194"/>
            <a:ext cx="12192000" cy="6833612"/>
          </a:xfrm>
          <a:prstGeom prst="rect">
            <a:avLst/>
          </a:prstGeom>
        </p:spPr>
      </p:pic>
      <p:pic>
        <p:nvPicPr>
          <p:cNvPr id="10" name="Image 9">
            <a:extLst>
              <a:ext uri="{FF2B5EF4-FFF2-40B4-BE49-F238E27FC236}">
                <a16:creationId xmlns:a16="http://schemas.microsoft.com/office/drawing/2014/main" id="{EA96AA6C-8946-B9CE-D6E2-5751705F06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42645" y="2850060"/>
            <a:ext cx="2964988" cy="3816000"/>
          </a:xfrm>
          <a:prstGeom prst="rect">
            <a:avLst/>
          </a:prstGeom>
        </p:spPr>
      </p:pic>
      <p:sp>
        <p:nvSpPr>
          <p:cNvPr id="5" name="ZoneTexte 4">
            <a:extLst>
              <a:ext uri="{FF2B5EF4-FFF2-40B4-BE49-F238E27FC236}">
                <a16:creationId xmlns:a16="http://schemas.microsoft.com/office/drawing/2014/main" id="{DCF15E9B-AC25-DB9C-216A-66BB97DF3178}"/>
              </a:ext>
            </a:extLst>
          </p:cNvPr>
          <p:cNvSpPr txBox="1"/>
          <p:nvPr/>
        </p:nvSpPr>
        <p:spPr>
          <a:xfrm>
            <a:off x="24385" y="4722165"/>
            <a:ext cx="12144000" cy="2123658"/>
          </a:xfrm>
          <a:prstGeom prst="rect">
            <a:avLst/>
          </a:prstGeom>
          <a:noFill/>
        </p:spPr>
        <p:txBody>
          <a:bodyPr wrap="square" rtlCol="0">
            <a:spAutoFit/>
          </a:bodyPr>
          <a:lstStyle/>
          <a:p>
            <a:pPr algn="r"/>
            <a:r>
              <a:rPr lang="fr-FR" sz="6600" dirty="0">
                <a:solidFill>
                  <a:schemeClr val="bg1"/>
                </a:solidFill>
                <a:latin typeface="Broadway" panose="04040905080B02020502" pitchFamily="82" charset="0"/>
              </a:rPr>
              <a:t>Christophe </a:t>
            </a:r>
          </a:p>
          <a:p>
            <a:pPr algn="r"/>
            <a:r>
              <a:rPr lang="fr-FR" sz="6600" dirty="0">
                <a:solidFill>
                  <a:schemeClr val="bg1"/>
                </a:solidFill>
                <a:latin typeface="Broadway" panose="04040905080B02020502" pitchFamily="82" charset="0"/>
              </a:rPr>
              <a:t>DEGRUELLE</a:t>
            </a:r>
          </a:p>
        </p:txBody>
      </p:sp>
    </p:spTree>
    <p:extLst>
      <p:ext uri="{BB962C8B-B14F-4D97-AF65-F5344CB8AC3E}">
        <p14:creationId xmlns:p14="http://schemas.microsoft.com/office/powerpoint/2010/main" val="36237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54248-DF39-DE58-59D2-65D86C139722}"/>
            </a:ext>
          </a:extLst>
        </p:cNvPr>
        <p:cNvGrpSpPr/>
        <p:nvPr/>
      </p:nvGrpSpPr>
      <p:grpSpPr>
        <a:xfrm>
          <a:off x="0" y="0"/>
          <a:ext cx="0" cy="0"/>
          <a:chOff x="0" y="0"/>
          <a:chExt cx="0" cy="0"/>
        </a:xfrm>
      </p:grpSpPr>
      <p:pic>
        <p:nvPicPr>
          <p:cNvPr id="2" name="Image 1" descr="Une image contenant plein air, ciel, arbre, sol&#10;&#10;Le contenu généré par l’IA peut être incorrect.">
            <a:extLst>
              <a:ext uri="{FF2B5EF4-FFF2-40B4-BE49-F238E27FC236}">
                <a16:creationId xmlns:a16="http://schemas.microsoft.com/office/drawing/2014/main" id="{8399908A-BE84-6497-C00B-83B32B45739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6" name="ZoneTexte 5">
            <a:extLst>
              <a:ext uri="{FF2B5EF4-FFF2-40B4-BE49-F238E27FC236}">
                <a16:creationId xmlns:a16="http://schemas.microsoft.com/office/drawing/2014/main" id="{22541084-D759-5739-AB97-9461C2D8B3C5}"/>
              </a:ext>
            </a:extLst>
          </p:cNvPr>
          <p:cNvSpPr txBox="1"/>
          <p:nvPr/>
        </p:nvSpPr>
        <p:spPr>
          <a:xfrm>
            <a:off x="9154695" y="6445488"/>
            <a:ext cx="2008883" cy="369332"/>
          </a:xfrm>
          <a:prstGeom prst="rect">
            <a:avLst/>
          </a:prstGeom>
          <a:noFill/>
        </p:spPr>
        <p:txBody>
          <a:bodyPr wrap="none" rtlCol="0">
            <a:spAutoFit/>
          </a:bodyPr>
          <a:lstStyle/>
          <a:p>
            <a:pPr algn="l"/>
            <a:r>
              <a:rPr lang="fr-FR" b="0" i="0" dirty="0">
                <a:solidFill>
                  <a:srgbClr val="333333"/>
                </a:solidFill>
                <a:effectLst/>
                <a:latin typeface="Arial" panose="020B0604020202020204" pitchFamily="34" charset="0"/>
              </a:rPr>
              <a:t>© MinionsQc.com</a:t>
            </a:r>
          </a:p>
        </p:txBody>
      </p:sp>
      <p:sp>
        <p:nvSpPr>
          <p:cNvPr id="4" name="ZoneTexte 3">
            <a:extLst>
              <a:ext uri="{FF2B5EF4-FFF2-40B4-BE49-F238E27FC236}">
                <a16:creationId xmlns:a16="http://schemas.microsoft.com/office/drawing/2014/main" id="{1623DDA4-00DA-7F4B-8EFD-0245560493A5}"/>
              </a:ext>
            </a:extLst>
          </p:cNvPr>
          <p:cNvSpPr txBox="1"/>
          <p:nvPr/>
        </p:nvSpPr>
        <p:spPr>
          <a:xfrm>
            <a:off x="27457" y="114364"/>
            <a:ext cx="12137086"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Rétrospective 2025</a:t>
            </a:r>
          </a:p>
        </p:txBody>
      </p:sp>
      <p:pic>
        <p:nvPicPr>
          <p:cNvPr id="6146" name="Picture 2" descr="Le virus du populisme se propage à droite : le dessin de ...">
            <a:extLst>
              <a:ext uri="{FF2B5EF4-FFF2-40B4-BE49-F238E27FC236}">
                <a16:creationId xmlns:a16="http://schemas.microsoft.com/office/drawing/2014/main" id="{2A1CF9D1-F980-07F0-B859-7B2D22165D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 y="1355924"/>
            <a:ext cx="5086350" cy="5086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ECCB78E-09D4-A88A-23B5-F9D3276E7E4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4765" y="2180313"/>
            <a:ext cx="5275421" cy="4261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9B729C92-91A5-0A94-2D1D-53FD026DAF7B}"/>
              </a:ext>
            </a:extLst>
          </p:cNvPr>
          <p:cNvSpPr txBox="1"/>
          <p:nvPr/>
        </p:nvSpPr>
        <p:spPr>
          <a:xfrm>
            <a:off x="6343650" y="4823491"/>
            <a:ext cx="3533340" cy="1569660"/>
          </a:xfrm>
          <a:prstGeom prst="rect">
            <a:avLst/>
          </a:prstGeom>
          <a:noFill/>
        </p:spPr>
        <p:txBody>
          <a:bodyPr wrap="none" rtlCol="0">
            <a:spAutoFit/>
          </a:bodyPr>
          <a:lstStyle/>
          <a:p>
            <a:pPr algn="ctr"/>
            <a:r>
              <a:rPr lang="fr-FR" sz="3200" b="1" dirty="0">
                <a:solidFill>
                  <a:schemeClr val="bg1"/>
                </a:solidFill>
              </a:rPr>
              <a:t>ICE</a:t>
            </a:r>
          </a:p>
          <a:p>
            <a:pPr algn="ctr"/>
            <a:r>
              <a:rPr lang="fr-FR" sz="3200" b="1" dirty="0">
                <a:solidFill>
                  <a:schemeClr val="bg1"/>
                </a:solidFill>
              </a:rPr>
              <a:t>Budget : 10 b$</a:t>
            </a:r>
          </a:p>
          <a:p>
            <a:pPr algn="ctr"/>
            <a:r>
              <a:rPr lang="fr-FR" sz="3200" b="1" dirty="0">
                <a:solidFill>
                  <a:schemeClr val="bg1"/>
                </a:solidFill>
              </a:rPr>
              <a:t>Expulsions: 500 000</a:t>
            </a:r>
          </a:p>
        </p:txBody>
      </p:sp>
      <p:pic>
        <p:nvPicPr>
          <p:cNvPr id="12" name="Image 11">
            <a:extLst>
              <a:ext uri="{FF2B5EF4-FFF2-40B4-BE49-F238E27FC236}">
                <a16:creationId xmlns:a16="http://schemas.microsoft.com/office/drawing/2014/main" id="{8203DD24-F706-2E21-0ABA-0462984DD2F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205023" y="1244489"/>
            <a:ext cx="1474905" cy="905493"/>
          </a:xfrm>
          <a:prstGeom prst="rect">
            <a:avLst/>
          </a:prstGeom>
        </p:spPr>
      </p:pic>
    </p:spTree>
    <p:extLst>
      <p:ext uri="{BB962C8B-B14F-4D97-AF65-F5344CB8AC3E}">
        <p14:creationId xmlns:p14="http://schemas.microsoft.com/office/powerpoint/2010/main" val="382468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2000"/>
                                        <p:tgtEl>
                                          <p:spTgt spid="6148"/>
                                        </p:tgtEl>
                                      </p:cBhvr>
                                    </p:animEffect>
                                  </p:childTnLst>
                                </p:cTn>
                              </p:par>
                            </p:childTnLst>
                          </p:cTn>
                        </p:par>
                        <p:par>
                          <p:cTn id="18" fill="hold">
                            <p:stCondLst>
                              <p:cond delay="2000"/>
                            </p:stCondLst>
                            <p:childTnLst>
                              <p:par>
                                <p:cTn id="19" presetID="2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ppt_w</p:attrName>
                                        </p:attrNameLst>
                                      </p:cBhvr>
                                      <p:tavLst>
                                        <p:tav tm="0">
                                          <p:val>
                                            <p:fltVal val="0"/>
                                          </p:val>
                                        </p:tav>
                                        <p:tav tm="100000">
                                          <p:val>
                                            <p:strVal val="#ppt_w"/>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B8CAA69-EB14-7C6A-02D1-968F4D3D9EA4}"/>
              </a:ext>
            </a:extLst>
          </p:cNvPr>
          <p:cNvPicPr>
            <a:picLocks noChangeAspect="1"/>
          </p:cNvPicPr>
          <p:nvPr/>
        </p:nvPicPr>
        <p:blipFill>
          <a:blip r:embed="rId3"/>
          <a:stretch>
            <a:fillRect/>
          </a:stretch>
        </p:blipFill>
        <p:spPr>
          <a:xfrm>
            <a:off x="0" y="12194"/>
            <a:ext cx="12192000" cy="6833612"/>
          </a:xfrm>
          <a:prstGeom prst="rect">
            <a:avLst/>
          </a:prstGeom>
        </p:spPr>
      </p:pic>
      <p:pic>
        <p:nvPicPr>
          <p:cNvPr id="2" name="Image 1">
            <a:extLst>
              <a:ext uri="{FF2B5EF4-FFF2-40B4-BE49-F238E27FC236}">
                <a16:creationId xmlns:a16="http://schemas.microsoft.com/office/drawing/2014/main" id="{1639F3CF-C292-3F17-CF15-9C704DE75F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2715" y="2934040"/>
            <a:ext cx="3220351" cy="3816000"/>
          </a:xfrm>
          <a:prstGeom prst="rect">
            <a:avLst/>
          </a:prstGeom>
          <a:ln>
            <a:noFill/>
          </a:ln>
          <a:effectLst>
            <a:softEdge rad="112500"/>
          </a:effectLst>
        </p:spPr>
      </p:pic>
      <p:sp>
        <p:nvSpPr>
          <p:cNvPr id="4" name="ZoneTexte 3">
            <a:extLst>
              <a:ext uri="{FF2B5EF4-FFF2-40B4-BE49-F238E27FC236}">
                <a16:creationId xmlns:a16="http://schemas.microsoft.com/office/drawing/2014/main" id="{44BB3D1E-1ABB-3FF6-642B-C561F788FD6E}"/>
              </a:ext>
            </a:extLst>
          </p:cNvPr>
          <p:cNvSpPr txBox="1"/>
          <p:nvPr/>
        </p:nvSpPr>
        <p:spPr>
          <a:xfrm>
            <a:off x="24385" y="4710596"/>
            <a:ext cx="12144000" cy="2123658"/>
          </a:xfrm>
          <a:prstGeom prst="rect">
            <a:avLst/>
          </a:prstGeom>
          <a:noFill/>
        </p:spPr>
        <p:txBody>
          <a:bodyPr wrap="square" rtlCol="0">
            <a:spAutoFit/>
          </a:bodyPr>
          <a:lstStyle/>
          <a:p>
            <a:pPr algn="r"/>
            <a:r>
              <a:rPr lang="fr-FR" sz="6600" dirty="0">
                <a:solidFill>
                  <a:schemeClr val="bg1"/>
                </a:solidFill>
                <a:latin typeface="Broadway" panose="04040905080B02020502" pitchFamily="82" charset="0"/>
              </a:rPr>
              <a:t>Catherine</a:t>
            </a:r>
          </a:p>
          <a:p>
            <a:pPr algn="r"/>
            <a:r>
              <a:rPr lang="fr-FR" sz="6600" dirty="0">
                <a:solidFill>
                  <a:schemeClr val="bg1"/>
                </a:solidFill>
                <a:latin typeface="Broadway" panose="04040905080B02020502" pitchFamily="82" charset="0"/>
              </a:rPr>
              <a:t>LHÉRITIER</a:t>
            </a:r>
          </a:p>
        </p:txBody>
      </p:sp>
    </p:spTree>
    <p:extLst>
      <p:ext uri="{BB962C8B-B14F-4D97-AF65-F5344CB8AC3E}">
        <p14:creationId xmlns:p14="http://schemas.microsoft.com/office/powerpoint/2010/main" val="100776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70ECC4D-F467-02F5-F81C-3C777C735A86}"/>
              </a:ext>
            </a:extLst>
          </p:cNvPr>
          <p:cNvPicPr>
            <a:picLocks noChangeAspect="1"/>
          </p:cNvPicPr>
          <p:nvPr/>
        </p:nvPicPr>
        <p:blipFill>
          <a:blip r:embed="rId3"/>
          <a:stretch>
            <a:fillRect/>
          </a:stretch>
        </p:blipFill>
        <p:spPr>
          <a:xfrm>
            <a:off x="0" y="12194"/>
            <a:ext cx="12192000" cy="6833612"/>
          </a:xfrm>
          <a:prstGeom prst="rect">
            <a:avLst/>
          </a:prstGeom>
        </p:spPr>
      </p:pic>
      <p:pic>
        <p:nvPicPr>
          <p:cNvPr id="53250" name="Picture 2" descr="prefecture-logo - Ville de Notre Dame De Bondeville">
            <a:extLst>
              <a:ext uri="{FF2B5EF4-FFF2-40B4-BE49-F238E27FC236}">
                <a16:creationId xmlns:a16="http://schemas.microsoft.com/office/drawing/2014/main" id="{D0C42BD5-DB82-F413-E13A-27C0C54CF5A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20975" y="2882096"/>
            <a:ext cx="4550050" cy="38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976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ciel, arbre, sol&#10;&#10;Le contenu généré par l’IA peut être incorrect.">
            <a:extLst>
              <a:ext uri="{FF2B5EF4-FFF2-40B4-BE49-F238E27FC236}">
                <a16:creationId xmlns:a16="http://schemas.microsoft.com/office/drawing/2014/main" id="{62BC70C7-619F-E409-CD56-33E02C3E7E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CEC5AD2B-59D8-73B3-C9F4-68A63AF826AD}"/>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Remise de médaille</a:t>
            </a:r>
          </a:p>
        </p:txBody>
      </p:sp>
      <p:pic>
        <p:nvPicPr>
          <p:cNvPr id="28" name="Image 27" descr="Une image contenant métal, pièce, Emblème, bronze&#10;&#10;Description générée automatiquement">
            <a:extLst>
              <a:ext uri="{FF2B5EF4-FFF2-40B4-BE49-F238E27FC236}">
                <a16:creationId xmlns:a16="http://schemas.microsoft.com/office/drawing/2014/main" id="{A35096D3-C2C3-F494-0965-842A2AB6C1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812313" y="2159002"/>
            <a:ext cx="3807761" cy="3841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a:extLst>
              <a:ext uri="{FF2B5EF4-FFF2-40B4-BE49-F238E27FC236}">
                <a16:creationId xmlns:a16="http://schemas.microsoft.com/office/drawing/2014/main" id="{BFF99922-67FD-C58E-CEF4-ABF03FF490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2456" y="1597305"/>
            <a:ext cx="4964575" cy="4964575"/>
          </a:xfrm>
          <a:prstGeom prst="rect">
            <a:avLst/>
          </a:prstGeom>
          <a:ln>
            <a:noFill/>
          </a:ln>
          <a:effectLst>
            <a:softEdge rad="112500"/>
          </a:effectLst>
        </p:spPr>
      </p:pic>
    </p:spTree>
    <p:extLst>
      <p:ext uri="{BB962C8B-B14F-4D97-AF65-F5344CB8AC3E}">
        <p14:creationId xmlns:p14="http://schemas.microsoft.com/office/powerpoint/2010/main" val="250305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10B90-4841-E738-73C4-2C0FB1F73771}"/>
            </a:ext>
          </a:extLst>
        </p:cNvPr>
        <p:cNvGrpSpPr/>
        <p:nvPr/>
      </p:nvGrpSpPr>
      <p:grpSpPr>
        <a:xfrm>
          <a:off x="0" y="0"/>
          <a:ext cx="0" cy="0"/>
          <a:chOff x="0" y="0"/>
          <a:chExt cx="0" cy="0"/>
        </a:xfrm>
      </p:grpSpPr>
      <p:pic>
        <p:nvPicPr>
          <p:cNvPr id="3" name="Image 2" descr="Une image contenant plein air, ciel, arbre, sol&#10;&#10;Le contenu généré par l’IA peut être incorrect.">
            <a:extLst>
              <a:ext uri="{FF2B5EF4-FFF2-40B4-BE49-F238E27FC236}">
                <a16:creationId xmlns:a16="http://schemas.microsoft.com/office/drawing/2014/main" id="{33C2D29E-1D87-E517-DF8C-03F5ED0407E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457" y="50250"/>
            <a:ext cx="12168000" cy="6827951"/>
          </a:xfrm>
          <a:prstGeom prst="rect">
            <a:avLst/>
          </a:prstGeom>
        </p:spPr>
      </p:pic>
      <p:sp>
        <p:nvSpPr>
          <p:cNvPr id="5" name="ZoneTexte 4">
            <a:extLst>
              <a:ext uri="{FF2B5EF4-FFF2-40B4-BE49-F238E27FC236}">
                <a16:creationId xmlns:a16="http://schemas.microsoft.com/office/drawing/2014/main" id="{FB298E26-8ED2-C1D9-F032-F4453A83F78E}"/>
              </a:ext>
            </a:extLst>
          </p:cNvPr>
          <p:cNvSpPr txBox="1"/>
          <p:nvPr/>
        </p:nvSpPr>
        <p:spPr>
          <a:xfrm>
            <a:off x="0" y="149089"/>
            <a:ext cx="12144000" cy="1107996"/>
          </a:xfrm>
          <a:prstGeom prst="rect">
            <a:avLst/>
          </a:prstGeom>
          <a:noFill/>
        </p:spPr>
        <p:txBody>
          <a:bodyPr wrap="square" rtlCol="0">
            <a:spAutoFit/>
          </a:bodyPr>
          <a:lstStyle/>
          <a:p>
            <a:pPr algn="r"/>
            <a:r>
              <a:rPr lang="fr-FR" sz="6600" dirty="0">
                <a:solidFill>
                  <a:srgbClr val="0070C0"/>
                </a:solidFill>
                <a:latin typeface="Broadway" panose="04040905080B02020502" pitchFamily="82" charset="0"/>
              </a:rPr>
              <a:t>Remise de médaille</a:t>
            </a:r>
          </a:p>
        </p:txBody>
      </p:sp>
      <p:pic>
        <p:nvPicPr>
          <p:cNvPr id="8" name="Image 7" descr="Une image contenant métal, pièce, Emblème, bronze&#10;&#10;Description générée automatiquement">
            <a:extLst>
              <a:ext uri="{FF2B5EF4-FFF2-40B4-BE49-F238E27FC236}">
                <a16:creationId xmlns:a16="http://schemas.microsoft.com/office/drawing/2014/main" id="{D1129C24-E4CC-EF02-96EC-9889C95C12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74394" y="99938"/>
            <a:ext cx="2498075" cy="252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ZoneTexte 5">
            <a:extLst>
              <a:ext uri="{FF2B5EF4-FFF2-40B4-BE49-F238E27FC236}">
                <a16:creationId xmlns:a16="http://schemas.microsoft.com/office/drawing/2014/main" id="{03E647D8-C6BB-DEAB-1CCF-48CFA429B1D9}"/>
              </a:ext>
            </a:extLst>
          </p:cNvPr>
          <p:cNvSpPr txBox="1"/>
          <p:nvPr/>
        </p:nvSpPr>
        <p:spPr>
          <a:xfrm>
            <a:off x="4793185" y="1540030"/>
            <a:ext cx="2950589" cy="1200329"/>
          </a:xfrm>
          <a:prstGeom prst="rect">
            <a:avLst/>
          </a:prstGeom>
          <a:noFill/>
        </p:spPr>
        <p:txBody>
          <a:bodyPr wrap="square" rtlCol="0">
            <a:spAutoFit/>
          </a:bodyPr>
          <a:lstStyle/>
          <a:p>
            <a:r>
              <a:rPr lang="fr-FR" sz="3600" dirty="0">
                <a:solidFill>
                  <a:schemeClr val="bg1"/>
                </a:solidFill>
                <a:latin typeface="Broadway" panose="04040905080B02020502" pitchFamily="82" charset="0"/>
              </a:rPr>
              <a:t>Pierre</a:t>
            </a:r>
          </a:p>
          <a:p>
            <a:r>
              <a:rPr lang="fr-FR" sz="3600" dirty="0">
                <a:solidFill>
                  <a:schemeClr val="bg1"/>
                </a:solidFill>
                <a:latin typeface="Broadway" panose="04040905080B02020502" pitchFamily="82" charset="0"/>
              </a:rPr>
              <a:t>GENDRE</a:t>
            </a:r>
          </a:p>
        </p:txBody>
      </p:sp>
      <p:sp>
        <p:nvSpPr>
          <p:cNvPr id="21" name="Ellipse 20">
            <a:extLst>
              <a:ext uri="{FF2B5EF4-FFF2-40B4-BE49-F238E27FC236}">
                <a16:creationId xmlns:a16="http://schemas.microsoft.com/office/drawing/2014/main" id="{9BD9AD4D-82F6-68C2-80A4-0566042CA58E}"/>
              </a:ext>
            </a:extLst>
          </p:cNvPr>
          <p:cNvSpPr>
            <a:spLocks noChangeAspect="1"/>
          </p:cNvSpPr>
          <p:nvPr/>
        </p:nvSpPr>
        <p:spPr>
          <a:xfrm>
            <a:off x="3248652" y="1060194"/>
            <a:ext cx="1628783" cy="2160000"/>
          </a:xfrm>
          <a:prstGeom prst="ellipse">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llipse 22">
            <a:extLst>
              <a:ext uri="{FF2B5EF4-FFF2-40B4-BE49-F238E27FC236}">
                <a16:creationId xmlns:a16="http://schemas.microsoft.com/office/drawing/2014/main" id="{04A87482-FA44-4EF5-07B7-9171AB2FAAB6}"/>
              </a:ext>
            </a:extLst>
          </p:cNvPr>
          <p:cNvSpPr>
            <a:spLocks noChangeAspect="1"/>
          </p:cNvSpPr>
          <p:nvPr/>
        </p:nvSpPr>
        <p:spPr>
          <a:xfrm>
            <a:off x="6917454" y="4680517"/>
            <a:ext cx="1628783" cy="2160000"/>
          </a:xfrm>
          <a:prstGeom prst="ellipse">
            <a:avLst/>
          </a:prstGeom>
          <a:blipFill>
            <a:blip r:embed="rId6"/>
            <a:stretch>
              <a:fillRect/>
            </a:stretch>
          </a:bli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3">
            <a:extLst>
              <a:ext uri="{FF2B5EF4-FFF2-40B4-BE49-F238E27FC236}">
                <a16:creationId xmlns:a16="http://schemas.microsoft.com/office/drawing/2014/main" id="{21EDCCB8-E133-6054-7022-8D99E68507EC}"/>
              </a:ext>
            </a:extLst>
          </p:cNvPr>
          <p:cNvSpPr>
            <a:spLocks noChangeAspect="1"/>
          </p:cNvSpPr>
          <p:nvPr/>
        </p:nvSpPr>
        <p:spPr>
          <a:xfrm>
            <a:off x="5349723" y="2688641"/>
            <a:ext cx="1628783" cy="2160000"/>
          </a:xfrm>
          <a:prstGeom prst="ellipse">
            <a:avLst/>
          </a:prstGeom>
          <a:blipFill>
            <a:blip r:embed="rId7"/>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lipse 24">
            <a:extLst>
              <a:ext uri="{FF2B5EF4-FFF2-40B4-BE49-F238E27FC236}">
                <a16:creationId xmlns:a16="http://schemas.microsoft.com/office/drawing/2014/main" id="{F40C5568-B0FA-D41B-F36D-858D1B52FF52}"/>
              </a:ext>
            </a:extLst>
          </p:cNvPr>
          <p:cNvSpPr/>
          <p:nvPr/>
        </p:nvSpPr>
        <p:spPr>
          <a:xfrm>
            <a:off x="116352" y="2688641"/>
            <a:ext cx="1900243" cy="2160000"/>
          </a:xfrm>
          <a:prstGeom prst="ellipse">
            <a:avLst/>
          </a:prstGeom>
          <a:blipFill>
            <a:blip r:embed="rId8"/>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5">
            <a:extLst>
              <a:ext uri="{FF2B5EF4-FFF2-40B4-BE49-F238E27FC236}">
                <a16:creationId xmlns:a16="http://schemas.microsoft.com/office/drawing/2014/main" id="{9E4990E4-E94E-9C99-BDFF-E45718CCF918}"/>
              </a:ext>
            </a:extLst>
          </p:cNvPr>
          <p:cNvSpPr>
            <a:spLocks noChangeAspect="1"/>
          </p:cNvSpPr>
          <p:nvPr/>
        </p:nvSpPr>
        <p:spPr>
          <a:xfrm>
            <a:off x="2168991" y="4680517"/>
            <a:ext cx="1628783" cy="2160000"/>
          </a:xfrm>
          <a:prstGeom prst="ellipse">
            <a:avLst/>
          </a:prstGeom>
          <a:blipFill>
            <a:blip r:embed="rId9"/>
            <a:stretch>
              <a:fillRect/>
            </a:stretch>
          </a:bli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lipse 26">
            <a:extLst>
              <a:ext uri="{FF2B5EF4-FFF2-40B4-BE49-F238E27FC236}">
                <a16:creationId xmlns:a16="http://schemas.microsoft.com/office/drawing/2014/main" id="{28BEDA14-F67D-5F8A-2B36-358520A94157}"/>
              </a:ext>
            </a:extLst>
          </p:cNvPr>
          <p:cNvSpPr/>
          <p:nvPr/>
        </p:nvSpPr>
        <p:spPr>
          <a:xfrm>
            <a:off x="7406966" y="1060194"/>
            <a:ext cx="1900243" cy="2160000"/>
          </a:xfrm>
          <a:prstGeom prst="ellipse">
            <a:avLst/>
          </a:prstGeom>
          <a:blipFill>
            <a:blip r:embed="rId10"/>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ZoneTexte 1">
            <a:extLst>
              <a:ext uri="{FF2B5EF4-FFF2-40B4-BE49-F238E27FC236}">
                <a16:creationId xmlns:a16="http://schemas.microsoft.com/office/drawing/2014/main" id="{9E36C390-95B6-583D-7BAF-C9C126708232}"/>
              </a:ext>
            </a:extLst>
          </p:cNvPr>
          <p:cNvSpPr txBox="1"/>
          <p:nvPr/>
        </p:nvSpPr>
        <p:spPr>
          <a:xfrm>
            <a:off x="2117073" y="3168477"/>
            <a:ext cx="2950589" cy="1200329"/>
          </a:xfrm>
          <a:prstGeom prst="rect">
            <a:avLst/>
          </a:prstGeom>
          <a:noFill/>
        </p:spPr>
        <p:txBody>
          <a:bodyPr wrap="square" rtlCol="0">
            <a:spAutoFit/>
          </a:bodyPr>
          <a:lstStyle/>
          <a:p>
            <a:r>
              <a:rPr lang="fr-FR" sz="3600" dirty="0">
                <a:solidFill>
                  <a:schemeClr val="bg1"/>
                </a:solidFill>
                <a:latin typeface="Broadway" panose="04040905080B02020502" pitchFamily="82" charset="0"/>
              </a:rPr>
              <a:t>Claude</a:t>
            </a:r>
          </a:p>
          <a:p>
            <a:r>
              <a:rPr lang="fr-FR" sz="3600" dirty="0">
                <a:solidFill>
                  <a:schemeClr val="bg1"/>
                </a:solidFill>
                <a:latin typeface="Broadway" panose="04040905080B02020502" pitchFamily="82" charset="0"/>
              </a:rPr>
              <a:t>GILLET</a:t>
            </a:r>
          </a:p>
        </p:txBody>
      </p:sp>
      <p:sp>
        <p:nvSpPr>
          <p:cNvPr id="4" name="ZoneTexte 3">
            <a:extLst>
              <a:ext uri="{FF2B5EF4-FFF2-40B4-BE49-F238E27FC236}">
                <a16:creationId xmlns:a16="http://schemas.microsoft.com/office/drawing/2014/main" id="{BF998A02-13E0-F6AB-6FB7-B697BE245FC0}"/>
              </a:ext>
            </a:extLst>
          </p:cNvPr>
          <p:cNvSpPr txBox="1"/>
          <p:nvPr/>
        </p:nvSpPr>
        <p:spPr>
          <a:xfrm>
            <a:off x="7006573" y="3168477"/>
            <a:ext cx="2950589" cy="1200329"/>
          </a:xfrm>
          <a:prstGeom prst="rect">
            <a:avLst/>
          </a:prstGeom>
          <a:noFill/>
        </p:spPr>
        <p:txBody>
          <a:bodyPr wrap="square" rtlCol="0">
            <a:spAutoFit/>
          </a:bodyPr>
          <a:lstStyle/>
          <a:p>
            <a:r>
              <a:rPr lang="fr-FR" sz="3600" dirty="0">
                <a:solidFill>
                  <a:schemeClr val="bg1"/>
                </a:solidFill>
                <a:latin typeface="Broadway" panose="04040905080B02020502" pitchFamily="82" charset="0"/>
              </a:rPr>
              <a:t>Maryse</a:t>
            </a:r>
          </a:p>
          <a:p>
            <a:r>
              <a:rPr lang="fr-FR" sz="3600" dirty="0">
                <a:solidFill>
                  <a:schemeClr val="bg1"/>
                </a:solidFill>
                <a:latin typeface="Broadway" panose="04040905080B02020502" pitchFamily="82" charset="0"/>
              </a:rPr>
              <a:t>N’GUYEN</a:t>
            </a:r>
          </a:p>
        </p:txBody>
      </p:sp>
      <p:sp>
        <p:nvSpPr>
          <p:cNvPr id="9" name="ZoneTexte 8">
            <a:extLst>
              <a:ext uri="{FF2B5EF4-FFF2-40B4-BE49-F238E27FC236}">
                <a16:creationId xmlns:a16="http://schemas.microsoft.com/office/drawing/2014/main" id="{867494BA-E4DD-0734-00C6-50BFC635D8B0}"/>
              </a:ext>
            </a:extLst>
          </p:cNvPr>
          <p:cNvSpPr txBox="1"/>
          <p:nvPr/>
        </p:nvSpPr>
        <p:spPr>
          <a:xfrm>
            <a:off x="3799754" y="5160353"/>
            <a:ext cx="3115720" cy="1200329"/>
          </a:xfrm>
          <a:prstGeom prst="rect">
            <a:avLst/>
          </a:prstGeom>
          <a:noFill/>
        </p:spPr>
        <p:txBody>
          <a:bodyPr wrap="square" rtlCol="0">
            <a:spAutoFit/>
          </a:bodyPr>
          <a:lstStyle/>
          <a:p>
            <a:r>
              <a:rPr lang="fr-FR" sz="3600" dirty="0">
                <a:solidFill>
                  <a:schemeClr val="bg1"/>
                </a:solidFill>
                <a:latin typeface="Broadway" panose="04040905080B02020502" pitchFamily="82" charset="0"/>
              </a:rPr>
              <a:t>Bernard</a:t>
            </a:r>
          </a:p>
          <a:p>
            <a:r>
              <a:rPr lang="fr-FR" sz="3600" dirty="0">
                <a:solidFill>
                  <a:schemeClr val="bg1"/>
                </a:solidFill>
                <a:latin typeface="Broadway" panose="04040905080B02020502" pitchFamily="82" charset="0"/>
              </a:rPr>
              <a:t>GUERINEAU</a:t>
            </a:r>
          </a:p>
        </p:txBody>
      </p:sp>
      <p:sp>
        <p:nvSpPr>
          <p:cNvPr id="10" name="ZoneTexte 9">
            <a:extLst>
              <a:ext uri="{FF2B5EF4-FFF2-40B4-BE49-F238E27FC236}">
                <a16:creationId xmlns:a16="http://schemas.microsoft.com/office/drawing/2014/main" id="{E6F2E69E-D994-958C-1D44-B78169303A46}"/>
              </a:ext>
            </a:extLst>
          </p:cNvPr>
          <p:cNvSpPr txBox="1"/>
          <p:nvPr/>
        </p:nvSpPr>
        <p:spPr>
          <a:xfrm>
            <a:off x="8548217" y="5160353"/>
            <a:ext cx="3466345" cy="1200329"/>
          </a:xfrm>
          <a:prstGeom prst="rect">
            <a:avLst/>
          </a:prstGeom>
          <a:noFill/>
        </p:spPr>
        <p:txBody>
          <a:bodyPr wrap="square" rtlCol="0">
            <a:spAutoFit/>
          </a:bodyPr>
          <a:lstStyle/>
          <a:p>
            <a:r>
              <a:rPr lang="fr-FR" sz="3600" dirty="0">
                <a:solidFill>
                  <a:schemeClr val="bg1"/>
                </a:solidFill>
                <a:latin typeface="Broadway" panose="04040905080B02020502" pitchFamily="82" charset="0"/>
              </a:rPr>
              <a:t>Marie-Pierre</a:t>
            </a:r>
          </a:p>
          <a:p>
            <a:r>
              <a:rPr lang="fr-FR" sz="3600" dirty="0">
                <a:solidFill>
                  <a:schemeClr val="bg1"/>
                </a:solidFill>
                <a:latin typeface="Broadway" panose="04040905080B02020502" pitchFamily="82" charset="0"/>
              </a:rPr>
              <a:t>FLEURY</a:t>
            </a:r>
          </a:p>
        </p:txBody>
      </p:sp>
      <p:sp>
        <p:nvSpPr>
          <p:cNvPr id="11" name="ZoneTexte 10">
            <a:extLst>
              <a:ext uri="{FF2B5EF4-FFF2-40B4-BE49-F238E27FC236}">
                <a16:creationId xmlns:a16="http://schemas.microsoft.com/office/drawing/2014/main" id="{6DEFD987-6404-66AE-5EF3-7B77516AF979}"/>
              </a:ext>
            </a:extLst>
          </p:cNvPr>
          <p:cNvSpPr txBox="1"/>
          <p:nvPr/>
        </p:nvSpPr>
        <p:spPr>
          <a:xfrm>
            <a:off x="9216373" y="1540030"/>
            <a:ext cx="3004561" cy="1200329"/>
          </a:xfrm>
          <a:prstGeom prst="rect">
            <a:avLst/>
          </a:prstGeom>
          <a:noFill/>
        </p:spPr>
        <p:txBody>
          <a:bodyPr wrap="square" rtlCol="0">
            <a:spAutoFit/>
          </a:bodyPr>
          <a:lstStyle/>
          <a:p>
            <a:r>
              <a:rPr lang="fr-FR" sz="3600" dirty="0">
                <a:solidFill>
                  <a:schemeClr val="bg1"/>
                </a:solidFill>
                <a:latin typeface="Broadway" panose="04040905080B02020502" pitchFamily="82" charset="0"/>
              </a:rPr>
              <a:t>Dominique</a:t>
            </a:r>
          </a:p>
          <a:p>
            <a:r>
              <a:rPr lang="fr-FR" sz="3600" dirty="0">
                <a:solidFill>
                  <a:schemeClr val="bg1"/>
                </a:solidFill>
                <a:latin typeface="Broadway" panose="04040905080B02020502" pitchFamily="82" charset="0"/>
              </a:rPr>
              <a:t>RABINEAU</a:t>
            </a:r>
          </a:p>
        </p:txBody>
      </p:sp>
      <p:sp>
        <p:nvSpPr>
          <p:cNvPr id="12" name="Ellipse 11">
            <a:extLst>
              <a:ext uri="{FF2B5EF4-FFF2-40B4-BE49-F238E27FC236}">
                <a16:creationId xmlns:a16="http://schemas.microsoft.com/office/drawing/2014/main" id="{DE4600F6-0988-0946-C5DA-D41F3CBAD5EC}"/>
              </a:ext>
            </a:extLst>
          </p:cNvPr>
          <p:cNvSpPr>
            <a:spLocks noChangeAspect="1"/>
          </p:cNvSpPr>
          <p:nvPr/>
        </p:nvSpPr>
        <p:spPr>
          <a:xfrm>
            <a:off x="3251242" y="1018718"/>
            <a:ext cx="1628783" cy="2160000"/>
          </a:xfrm>
          <a:prstGeom prst="ellipse">
            <a:avLst/>
          </a:prstGeom>
          <a:blipFill>
            <a:blip r:embed="rId5"/>
            <a:stretch>
              <a:fillRect/>
            </a:stretch>
          </a:bli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e 12">
            <a:extLst>
              <a:ext uri="{FF2B5EF4-FFF2-40B4-BE49-F238E27FC236}">
                <a16:creationId xmlns:a16="http://schemas.microsoft.com/office/drawing/2014/main" id="{BF95F43C-CE63-730E-6DF5-4010FD01ADC6}"/>
              </a:ext>
            </a:extLst>
          </p:cNvPr>
          <p:cNvSpPr>
            <a:spLocks noChangeAspect="1"/>
          </p:cNvSpPr>
          <p:nvPr/>
        </p:nvSpPr>
        <p:spPr>
          <a:xfrm>
            <a:off x="5352313" y="2647165"/>
            <a:ext cx="1628783" cy="2160000"/>
          </a:xfrm>
          <a:prstGeom prst="ellipse">
            <a:avLst/>
          </a:prstGeom>
          <a:blipFill>
            <a:blip r:embed="rId7"/>
            <a:stretch>
              <a:fillRect/>
            </a:stretch>
          </a:bli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13">
            <a:extLst>
              <a:ext uri="{FF2B5EF4-FFF2-40B4-BE49-F238E27FC236}">
                <a16:creationId xmlns:a16="http://schemas.microsoft.com/office/drawing/2014/main" id="{99D1D9CF-7666-9650-0960-8C6B6B4A2CBA}"/>
              </a:ext>
            </a:extLst>
          </p:cNvPr>
          <p:cNvSpPr/>
          <p:nvPr/>
        </p:nvSpPr>
        <p:spPr>
          <a:xfrm>
            <a:off x="118942" y="2647165"/>
            <a:ext cx="1900243" cy="2160000"/>
          </a:xfrm>
          <a:prstGeom prst="ellipse">
            <a:avLst/>
          </a:prstGeom>
          <a:blipFill>
            <a:blip r:embed="rId8"/>
            <a:stretch>
              <a:fillRect/>
            </a:stretch>
          </a:bli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4">
            <a:extLst>
              <a:ext uri="{FF2B5EF4-FFF2-40B4-BE49-F238E27FC236}">
                <a16:creationId xmlns:a16="http://schemas.microsoft.com/office/drawing/2014/main" id="{095E1908-EF5A-72E3-4466-3B837D668312}"/>
              </a:ext>
            </a:extLst>
          </p:cNvPr>
          <p:cNvSpPr/>
          <p:nvPr/>
        </p:nvSpPr>
        <p:spPr>
          <a:xfrm>
            <a:off x="7409556" y="1018718"/>
            <a:ext cx="1900243" cy="2160000"/>
          </a:xfrm>
          <a:prstGeom prst="ellipse">
            <a:avLst/>
          </a:prstGeom>
          <a:blipFill>
            <a:blip r:embed="rId10"/>
            <a:stretch>
              <a:fillRect/>
            </a:stretch>
          </a:blip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284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0"/>
                                        <p:tgtEl>
                                          <p:spTgt spid="21"/>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000"/>
                                        <p:tgtEl>
                                          <p:spTgt spid="25"/>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000"/>
                                        <p:tgtEl>
                                          <p:spTgt spid="2"/>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000"/>
                                        <p:tgtEl>
                                          <p:spTgt spid="26"/>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000"/>
                                        <p:tgtEl>
                                          <p:spTgt spid="24"/>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000"/>
                                        <p:tgtEl>
                                          <p:spTgt spid="4"/>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0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0"/>
                                        <p:tgtEl>
                                          <p:spTgt spid="27"/>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2000"/>
                                        <p:tgtEl>
                                          <p:spTgt spid="11"/>
                                        </p:tgtEl>
                                      </p:cBhvr>
                                    </p:animEffect>
                                  </p:childTnLst>
                                </p:cTn>
                              </p:par>
                            </p:childTnLst>
                          </p:cTn>
                        </p:par>
                        <p:par>
                          <p:cTn id="69" fill="hold">
                            <p:stCondLst>
                              <p:cond delay="4000"/>
                            </p:stCondLst>
                            <p:childTnLst>
                              <p:par>
                                <p:cTn id="70" presetID="10"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animBg="1"/>
      <p:bldP spid="23" grpId="0" animBg="1"/>
      <p:bldP spid="24" grpId="0" animBg="1"/>
      <p:bldP spid="25" grpId="0" animBg="1"/>
      <p:bldP spid="26" grpId="0" animBg="1"/>
      <p:bldP spid="27" grpId="0" animBg="1"/>
      <p:bldP spid="2" grpId="0"/>
      <p:bldP spid="4" grpId="0"/>
      <p:bldP spid="9" grpId="0"/>
      <p:bldP spid="10" grpId="0"/>
      <p:bldP spid="11" grpId="0"/>
      <p:bldP spid="12" grpId="0" animBg="1"/>
      <p:bldP spid="13" grpId="0" animBg="1"/>
      <p:bldP spid="14" grpId="0" animBg="1"/>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DC75138-0DE4-878C-B95E-4997AA97C01C}"/>
              </a:ext>
            </a:extLst>
          </p:cNvPr>
          <p:cNvPicPr>
            <a:picLocks noChangeAspect="1"/>
          </p:cNvPicPr>
          <p:nvPr/>
        </p:nvPicPr>
        <p:blipFill>
          <a:blip r:embed="rId3"/>
          <a:stretch>
            <a:fillRect/>
          </a:stretch>
        </p:blipFill>
        <p:spPr>
          <a:xfrm>
            <a:off x="0" y="12194"/>
            <a:ext cx="12192000" cy="6833612"/>
          </a:xfrm>
          <a:prstGeom prst="rect">
            <a:avLst/>
          </a:prstGeom>
        </p:spPr>
      </p:pic>
    </p:spTree>
    <p:extLst>
      <p:ext uri="{BB962C8B-B14F-4D97-AF65-F5344CB8AC3E}">
        <p14:creationId xmlns:p14="http://schemas.microsoft.com/office/powerpoint/2010/main" val="9445981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a217bfd-7fc6-4e23-babe-07368f99370d}" enabled="1" method="Standard" siteId="{fda9decf-e892-43ac-9d9f-1a493f9f98d0}" removed="0"/>
</clbl:labelList>
</file>

<file path=docProps/app.xml><?xml version="1.0" encoding="utf-8"?>
<Properties xmlns="http://schemas.openxmlformats.org/officeDocument/2006/extended-properties" xmlns:vt="http://schemas.openxmlformats.org/officeDocument/2006/docPropsVTypes">
  <TotalTime>0</TotalTime>
  <Words>6989</Words>
  <Application>Microsoft Office PowerPoint</Application>
  <PresentationFormat>Grand écran</PresentationFormat>
  <Paragraphs>559</Paragraphs>
  <Slides>94</Slides>
  <Notes>92</Notes>
  <HiddenSlides>2</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94</vt:i4>
      </vt:variant>
    </vt:vector>
  </HeadingPairs>
  <TitlesOfParts>
    <vt:vector size="109" baseType="lpstr">
      <vt:lpstr>Algerian</vt:lpstr>
      <vt:lpstr>Amasis MT Pro Black</vt:lpstr>
      <vt:lpstr>Arial</vt:lpstr>
      <vt:lpstr>Arial</vt:lpstr>
      <vt:lpstr>Broadway</vt:lpstr>
      <vt:lpstr>Brush Script MT</vt:lpstr>
      <vt:lpstr>Calibri</vt:lpstr>
      <vt:lpstr>Calibri Light</vt:lpstr>
      <vt:lpstr>Carlito</vt:lpstr>
      <vt:lpstr>CIDFont+F5</vt:lpstr>
      <vt:lpstr>Dreaming Outloud Pro</vt:lpstr>
      <vt:lpstr>Dreaming Outloud Script Pro</vt:lpstr>
      <vt:lpstr>Edwardian Script ITC</vt:lpstr>
      <vt:lpstr>Roboto</vt:lpstr>
      <vt:lpstr>Thème Office</vt:lpstr>
      <vt:lpstr>Divers</vt:lpstr>
      <vt:lpstr>Ordre protocolaire en province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fanny duchet</dc:creator>
  <cp:lastModifiedBy>LESIEUR, DENIS</cp:lastModifiedBy>
  <cp:revision>154</cp:revision>
  <dcterms:created xsi:type="dcterms:W3CDTF">2018-01-02T09:50:45Z</dcterms:created>
  <dcterms:modified xsi:type="dcterms:W3CDTF">2026-01-11T07:03:16Z</dcterms:modified>
</cp:coreProperties>
</file>